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Roller Coaster Serif" charset="1" panose="00000000000000000000"/>
      <p:regular r:id="rId26"/>
    </p:embeddedFont>
    <p:embeddedFont>
      <p:font typeface="Kabel" charset="1" panose="020D0402020204020903"/>
      <p:regular r:id="rId27"/>
    </p:embeddedFont>
    <p:embeddedFont>
      <p:font typeface="Kabel Ultra-Bold" charset="1" panose="020D06020202030209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6037605" y="9527505"/>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308017" y="4104502"/>
            <a:ext cx="3979983" cy="6182498"/>
          </a:xfrm>
          <a:custGeom>
            <a:avLst/>
            <a:gdLst/>
            <a:ahLst/>
            <a:cxnLst/>
            <a:rect r="r" b="b" t="t" l="l"/>
            <a:pathLst>
              <a:path h="6182498" w="3979983">
                <a:moveTo>
                  <a:pt x="0" y="0"/>
                </a:moveTo>
                <a:lnTo>
                  <a:pt x="3979983" y="0"/>
                </a:lnTo>
                <a:lnTo>
                  <a:pt x="3979983" y="6182498"/>
                </a:lnTo>
                <a:lnTo>
                  <a:pt x="0" y="6182498"/>
                </a:lnTo>
                <a:lnTo>
                  <a:pt x="0" y="0"/>
                </a:lnTo>
                <a:close/>
              </a:path>
            </a:pathLst>
          </a:custGeom>
          <a:blipFill>
            <a:blip r:embed="rId3"/>
            <a:stretch>
              <a:fillRect l="0" t="0" r="0" b="0"/>
            </a:stretch>
          </a:blipFill>
        </p:spPr>
      </p:sp>
      <p:sp>
        <p:nvSpPr>
          <p:cNvPr name="Freeform 7" id="7"/>
          <p:cNvSpPr/>
          <p:nvPr/>
        </p:nvSpPr>
        <p:spPr>
          <a:xfrm flipH="false" flipV="false" rot="0">
            <a:off x="-258953"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true" flipV="false" rot="0">
            <a:off x="-258953" y="2057400"/>
            <a:ext cx="7471791" cy="8229600"/>
          </a:xfrm>
          <a:custGeom>
            <a:avLst/>
            <a:gdLst/>
            <a:ahLst/>
            <a:cxnLst/>
            <a:rect r="r" b="b" t="t" l="l"/>
            <a:pathLst>
              <a:path h="8229600" w="7471791">
                <a:moveTo>
                  <a:pt x="7471791" y="0"/>
                </a:moveTo>
                <a:lnTo>
                  <a:pt x="0" y="0"/>
                </a:lnTo>
                <a:lnTo>
                  <a:pt x="0" y="8229600"/>
                </a:lnTo>
                <a:lnTo>
                  <a:pt x="7471791" y="8229600"/>
                </a:lnTo>
                <a:lnTo>
                  <a:pt x="7471791" y="0"/>
                </a:lnTo>
                <a:close/>
              </a:path>
            </a:pathLst>
          </a:custGeom>
          <a:blipFill>
            <a:blip r:embed="rId5"/>
            <a:stretch>
              <a:fillRect l="0" t="0" r="0" b="0"/>
            </a:stretch>
          </a:blipFill>
        </p:spPr>
      </p:sp>
      <p:sp>
        <p:nvSpPr>
          <p:cNvPr name="Freeform 9" id="9"/>
          <p:cNvSpPr/>
          <p:nvPr/>
        </p:nvSpPr>
        <p:spPr>
          <a:xfrm flipH="false" flipV="false" rot="0">
            <a:off x="0" y="1663361"/>
            <a:ext cx="7343771" cy="9017678"/>
          </a:xfrm>
          <a:custGeom>
            <a:avLst/>
            <a:gdLst/>
            <a:ahLst/>
            <a:cxnLst/>
            <a:rect r="r" b="b" t="t" l="l"/>
            <a:pathLst>
              <a:path h="9017678" w="7343771">
                <a:moveTo>
                  <a:pt x="0" y="0"/>
                </a:moveTo>
                <a:lnTo>
                  <a:pt x="7343771" y="0"/>
                </a:lnTo>
                <a:lnTo>
                  <a:pt x="7343771" y="9017678"/>
                </a:lnTo>
                <a:lnTo>
                  <a:pt x="0" y="9017678"/>
                </a:lnTo>
                <a:lnTo>
                  <a:pt x="0" y="0"/>
                </a:lnTo>
                <a:close/>
              </a:path>
            </a:pathLst>
          </a:custGeom>
          <a:blipFill>
            <a:blip r:embed="rId6"/>
            <a:stretch>
              <a:fillRect l="0" t="0" r="0" b="0"/>
            </a:stretch>
          </a:blipFill>
        </p:spPr>
      </p:sp>
      <p:sp>
        <p:nvSpPr>
          <p:cNvPr name="Freeform 10" id="10"/>
          <p:cNvSpPr/>
          <p:nvPr/>
        </p:nvSpPr>
        <p:spPr>
          <a:xfrm flipH="false" flipV="false" rot="0">
            <a:off x="1592976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0" y="0"/>
            <a:ext cx="1785320" cy="1785320"/>
          </a:xfrm>
          <a:custGeom>
            <a:avLst/>
            <a:gdLst/>
            <a:ahLst/>
            <a:cxnLst/>
            <a:rect r="r" b="b" t="t" l="l"/>
            <a:pathLst>
              <a:path h="1785320" w="1785320">
                <a:moveTo>
                  <a:pt x="0" y="0"/>
                </a:moveTo>
                <a:lnTo>
                  <a:pt x="1785320" y="0"/>
                </a:lnTo>
                <a:lnTo>
                  <a:pt x="1785320" y="1785320"/>
                </a:lnTo>
                <a:lnTo>
                  <a:pt x="0" y="1785320"/>
                </a:lnTo>
                <a:lnTo>
                  <a:pt x="0" y="0"/>
                </a:lnTo>
                <a:close/>
              </a:path>
            </a:pathLst>
          </a:custGeom>
          <a:blipFill>
            <a:blip r:embed="rId9"/>
            <a:stretch>
              <a:fillRect l="0" t="0" r="0" b="0"/>
            </a:stretch>
          </a:blipFill>
        </p:spPr>
      </p:sp>
      <p:sp>
        <p:nvSpPr>
          <p:cNvPr name="TextBox 12" id="12"/>
          <p:cNvSpPr txBox="true"/>
          <p:nvPr/>
        </p:nvSpPr>
        <p:spPr>
          <a:xfrm rot="0">
            <a:off x="5141722" y="1523199"/>
            <a:ext cx="10103362" cy="2578594"/>
          </a:xfrm>
          <a:prstGeom prst="rect">
            <a:avLst/>
          </a:prstGeom>
        </p:spPr>
        <p:txBody>
          <a:bodyPr anchor="t" rtlCol="false" tIns="0" lIns="0" bIns="0" rIns="0">
            <a:spAutoFit/>
          </a:bodyPr>
          <a:lstStyle/>
          <a:p>
            <a:pPr algn="ctr">
              <a:lnSpc>
                <a:spcPts val="9934"/>
              </a:lnSpc>
            </a:pPr>
            <a:r>
              <a:rPr lang="en-US" sz="9199">
                <a:solidFill>
                  <a:srgbClr val="000000"/>
                </a:solidFill>
                <a:latin typeface="Roller Coaster Serif"/>
                <a:ea typeface="Roller Coaster Serif"/>
                <a:cs typeface="Roller Coaster Serif"/>
                <a:sym typeface="Roller Coaster Serif"/>
              </a:rPr>
              <a:t>Amazon Bestselling Books – Analysis &amp; Insights</a:t>
            </a:r>
          </a:p>
        </p:txBody>
      </p:sp>
      <p:sp>
        <p:nvSpPr>
          <p:cNvPr name="TextBox 13" id="13"/>
          <p:cNvSpPr txBox="true"/>
          <p:nvPr/>
        </p:nvSpPr>
        <p:spPr>
          <a:xfrm rot="0">
            <a:off x="7725698" y="6838338"/>
            <a:ext cx="5335140" cy="1977134"/>
          </a:xfrm>
          <a:prstGeom prst="rect">
            <a:avLst/>
          </a:prstGeom>
        </p:spPr>
        <p:txBody>
          <a:bodyPr anchor="t" rtlCol="false" tIns="0" lIns="0" bIns="0" rIns="0">
            <a:spAutoFit/>
          </a:bodyPr>
          <a:lstStyle/>
          <a:p>
            <a:pPr algn="ctr">
              <a:lnSpc>
                <a:spcPts val="5111"/>
              </a:lnSpc>
            </a:pPr>
            <a:r>
              <a:rPr lang="en-US" sz="4733">
                <a:solidFill>
                  <a:srgbClr val="000000"/>
                </a:solidFill>
                <a:latin typeface="Roller Coaster Serif"/>
                <a:ea typeface="Roller Coaster Serif"/>
                <a:cs typeface="Roller Coaster Serif"/>
                <a:sym typeface="Roller Coaster Serif"/>
              </a:rPr>
              <a:t>Aditya Nanda </a:t>
            </a:r>
          </a:p>
          <a:p>
            <a:pPr algn="ctr">
              <a:lnSpc>
                <a:spcPts val="5111"/>
              </a:lnSpc>
            </a:pPr>
            <a:r>
              <a:rPr lang="en-US" sz="4733">
                <a:solidFill>
                  <a:srgbClr val="000000"/>
                </a:solidFill>
                <a:latin typeface="Roller Coaster Serif"/>
                <a:ea typeface="Roller Coaster Serif"/>
                <a:cs typeface="Roller Coaster Serif"/>
                <a:sym typeface="Roller Coaster Serif"/>
              </a:rPr>
              <a:t>Aniket Routray  </a:t>
            </a:r>
          </a:p>
          <a:p>
            <a:pPr algn="ctr">
              <a:lnSpc>
                <a:spcPts val="5111"/>
              </a:lnSpc>
            </a:pPr>
            <a:r>
              <a:rPr lang="en-US" sz="4733">
                <a:solidFill>
                  <a:srgbClr val="000000"/>
                </a:solidFill>
                <a:latin typeface="Roller Coaster Serif"/>
                <a:ea typeface="Roller Coaster Serif"/>
                <a:cs typeface="Roller Coaster Serif"/>
                <a:sym typeface="Roller Coaster Serif"/>
              </a:rPr>
              <a:t>Raghupati Sahoo</a:t>
            </a:r>
          </a:p>
        </p:txBody>
      </p:sp>
      <p:sp>
        <p:nvSpPr>
          <p:cNvPr name="TextBox 14" id="14"/>
          <p:cNvSpPr txBox="true"/>
          <p:nvPr/>
        </p:nvSpPr>
        <p:spPr>
          <a:xfrm rot="0">
            <a:off x="9549726" y="6018751"/>
            <a:ext cx="1287354" cy="781486"/>
          </a:xfrm>
          <a:prstGeom prst="rect">
            <a:avLst/>
          </a:prstGeom>
        </p:spPr>
        <p:txBody>
          <a:bodyPr anchor="t" rtlCol="false" tIns="0" lIns="0" bIns="0" rIns="0">
            <a:spAutoFit/>
          </a:bodyPr>
          <a:lstStyle/>
          <a:p>
            <a:pPr algn="l">
              <a:lnSpc>
                <a:spcPts val="5944"/>
              </a:lnSpc>
            </a:pPr>
            <a:r>
              <a:rPr lang="en-US" sz="5504">
                <a:solidFill>
                  <a:srgbClr val="000000"/>
                </a:solidFill>
                <a:latin typeface="Roller Coaster Serif"/>
                <a:ea typeface="Roller Coaster Serif"/>
                <a:cs typeface="Roller Coaster Serif"/>
                <a:sym typeface="Roller Coaster Serif"/>
              </a:rPr>
              <a:t>TEAM: </a:t>
            </a:r>
          </a:p>
        </p:txBody>
      </p:sp>
      <p:sp>
        <p:nvSpPr>
          <p:cNvPr name="TextBox 15" id="15"/>
          <p:cNvSpPr txBox="true"/>
          <p:nvPr/>
        </p:nvSpPr>
        <p:spPr>
          <a:xfrm rot="0">
            <a:off x="7525833" y="4734878"/>
            <a:ext cx="5734869" cy="781486"/>
          </a:xfrm>
          <a:prstGeom prst="rect">
            <a:avLst/>
          </a:prstGeom>
        </p:spPr>
        <p:txBody>
          <a:bodyPr anchor="t" rtlCol="false" tIns="0" lIns="0" bIns="0" rIns="0">
            <a:spAutoFit/>
          </a:bodyPr>
          <a:lstStyle/>
          <a:p>
            <a:pPr algn="l">
              <a:lnSpc>
                <a:spcPts val="5944"/>
              </a:lnSpc>
            </a:pPr>
            <a:r>
              <a:rPr lang="en-US" sz="5504">
                <a:solidFill>
                  <a:srgbClr val="000000"/>
                </a:solidFill>
                <a:latin typeface="Roller Coaster Serif"/>
                <a:ea typeface="Roller Coaster Serif"/>
                <a:cs typeface="Roller Coaster Serif"/>
                <a:sym typeface="Roller Coaster Serif"/>
              </a:rPr>
              <a:t>Guided by: Gitanjali Ma’am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867644" y="2995087"/>
            <a:ext cx="7420356" cy="3919826"/>
          </a:xfrm>
          <a:custGeom>
            <a:avLst/>
            <a:gdLst/>
            <a:ahLst/>
            <a:cxnLst/>
            <a:rect r="r" b="b" t="t" l="l"/>
            <a:pathLst>
              <a:path h="3919826" w="7420356">
                <a:moveTo>
                  <a:pt x="0" y="0"/>
                </a:moveTo>
                <a:lnTo>
                  <a:pt x="7420356" y="0"/>
                </a:lnTo>
                <a:lnTo>
                  <a:pt x="7420356" y="3919826"/>
                </a:lnTo>
                <a:lnTo>
                  <a:pt x="0" y="3919826"/>
                </a:lnTo>
                <a:lnTo>
                  <a:pt x="0" y="0"/>
                </a:lnTo>
                <a:close/>
              </a:path>
            </a:pathLst>
          </a:custGeom>
          <a:blipFill>
            <a:blip r:embed="rId5"/>
            <a:stretch>
              <a:fillRect l="0" t="-163" r="-1603" b="-1951"/>
            </a:stretch>
          </a:blipFill>
        </p:spPr>
      </p:sp>
      <p:sp>
        <p:nvSpPr>
          <p:cNvPr name="TextBox 9" id="9"/>
          <p:cNvSpPr txBox="true"/>
          <p:nvPr/>
        </p:nvSpPr>
        <p:spPr>
          <a:xfrm rot="0">
            <a:off x="1028700" y="2775948"/>
            <a:ext cx="9595662" cy="4913650"/>
          </a:xfrm>
          <a:prstGeom prst="rect">
            <a:avLst/>
          </a:prstGeom>
        </p:spPr>
        <p:txBody>
          <a:bodyPr anchor="t" rtlCol="false" tIns="0" lIns="0" bIns="0" rIns="0">
            <a:spAutoFit/>
          </a:bodyPr>
          <a:lstStyle/>
          <a:p>
            <a:pPr algn="l" marL="644995" indent="-322498" lvl="1">
              <a:lnSpc>
                <a:spcPts val="3226"/>
              </a:lnSpc>
              <a:buAutoNum type="arabicPeriod" startAt="1"/>
            </a:pPr>
            <a:r>
              <a:rPr lang="en-US" sz="2987">
                <a:solidFill>
                  <a:srgbClr val="000000"/>
                </a:solidFill>
                <a:latin typeface="Kabel"/>
                <a:ea typeface="Kabel"/>
                <a:cs typeface="Kabel"/>
                <a:sym typeface="Kabel"/>
              </a:rPr>
              <a:t>Purpose: Provide a simple yet effective platform to analyze Amazon’s Top-Selling Books, using Excel’s built-in tools to transform raw data into clear and accessible insights.</a:t>
            </a:r>
          </a:p>
          <a:p>
            <a:pPr algn="l" marL="644995" indent="-322498" lvl="1">
              <a:lnSpc>
                <a:spcPts val="3226"/>
              </a:lnSpc>
              <a:buAutoNum type="arabicPeriod" startAt="1"/>
            </a:pPr>
            <a:r>
              <a:rPr lang="en-US" sz="2987">
                <a:solidFill>
                  <a:srgbClr val="000000"/>
                </a:solidFill>
                <a:latin typeface="Kabel"/>
                <a:ea typeface="Kabel"/>
                <a:cs typeface="Kabel"/>
                <a:sym typeface="Kabel"/>
              </a:rPr>
              <a:t>Modules: Sales Overview | Ratings &amp; Reviews | Genre Distribution | Top 10 Books &amp; Authors | Price vs Sales | Ratings Trends</a:t>
            </a:r>
          </a:p>
          <a:p>
            <a:pPr algn="l" marL="644995" indent="-322498" lvl="1">
              <a:lnSpc>
                <a:spcPts val="3226"/>
              </a:lnSpc>
              <a:buAutoNum type="arabicPeriod" startAt="1"/>
            </a:pPr>
            <a:r>
              <a:rPr lang="en-US" sz="2987">
                <a:solidFill>
                  <a:srgbClr val="000000"/>
                </a:solidFill>
                <a:latin typeface="Kabel"/>
                <a:ea typeface="Kabel"/>
                <a:cs typeface="Kabel"/>
                <a:sym typeface="Kabel"/>
              </a:rPr>
              <a:t>Features: Pivot tables, slicers, conditional formatting, and dynamic charts that allow users to filter and summarize data by year, genre, author, or price range without complex technical knowledge.</a:t>
            </a:r>
          </a:p>
          <a:p>
            <a:pPr algn="l" marL="644995" indent="-322498" lvl="1">
              <a:lnSpc>
                <a:spcPts val="3226"/>
              </a:lnSpc>
              <a:buAutoNum type="arabicPeriod" startAt="1"/>
            </a:pPr>
            <a:r>
              <a:rPr lang="en-US" sz="2987">
                <a:solidFill>
                  <a:srgbClr val="000000"/>
                </a:solidFill>
                <a:latin typeface="Kabel"/>
                <a:ea typeface="Kabel"/>
                <a:cs typeface="Kabel"/>
                <a:sym typeface="Kabel"/>
              </a:rPr>
              <a:t>Outcome: Delivers a lightweight, user-friendly dashboard for quick reporting and offline analysis, enabling stakeholders to interpret book sales performance and trends efficiently.</a:t>
            </a:r>
          </a:p>
          <a:p>
            <a:pPr algn="l">
              <a:lnSpc>
                <a:spcPts val="3226"/>
              </a:lnSpc>
            </a:pPr>
          </a:p>
        </p:txBody>
      </p:sp>
      <p:sp>
        <p:nvSpPr>
          <p:cNvPr name="TextBox 10" id="10"/>
          <p:cNvSpPr txBox="true"/>
          <p:nvPr/>
        </p:nvSpPr>
        <p:spPr>
          <a:xfrm rot="0">
            <a:off x="1364500" y="2095500"/>
            <a:ext cx="3741346" cy="680144"/>
          </a:xfrm>
          <a:prstGeom prst="rect">
            <a:avLst/>
          </a:prstGeom>
        </p:spPr>
        <p:txBody>
          <a:bodyPr anchor="t" rtlCol="false" tIns="0" lIns="0" bIns="0" rIns="0">
            <a:spAutoFit/>
          </a:bodyPr>
          <a:lstStyle/>
          <a:p>
            <a:pPr algn="l">
              <a:lnSpc>
                <a:spcPts val="5032"/>
              </a:lnSpc>
            </a:pPr>
            <a:r>
              <a:rPr lang="en-US" sz="4659">
                <a:solidFill>
                  <a:srgbClr val="000000"/>
                </a:solidFill>
                <a:latin typeface="Roller Coaster Serif"/>
                <a:ea typeface="Roller Coaster Serif"/>
                <a:cs typeface="Roller Coaster Serif"/>
                <a:sym typeface="Roller Coaster Serif"/>
              </a:rPr>
              <a:t>Excel Dashboard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867644" y="2804523"/>
            <a:ext cx="7420356" cy="4203968"/>
          </a:xfrm>
          <a:custGeom>
            <a:avLst/>
            <a:gdLst/>
            <a:ahLst/>
            <a:cxnLst/>
            <a:rect r="r" b="b" t="t" l="l"/>
            <a:pathLst>
              <a:path h="4203968" w="7420356">
                <a:moveTo>
                  <a:pt x="0" y="0"/>
                </a:moveTo>
                <a:lnTo>
                  <a:pt x="7420356" y="0"/>
                </a:lnTo>
                <a:lnTo>
                  <a:pt x="7420356" y="4203968"/>
                </a:lnTo>
                <a:lnTo>
                  <a:pt x="0" y="4203968"/>
                </a:lnTo>
                <a:lnTo>
                  <a:pt x="0" y="0"/>
                </a:lnTo>
                <a:close/>
              </a:path>
            </a:pathLst>
          </a:custGeom>
          <a:blipFill>
            <a:blip r:embed="rId5"/>
            <a:stretch>
              <a:fillRect l="-1207" t="0" r="-1207" b="-1231"/>
            </a:stretch>
          </a:blipFill>
        </p:spPr>
      </p:sp>
      <p:sp>
        <p:nvSpPr>
          <p:cNvPr name="TextBox 9" id="9"/>
          <p:cNvSpPr txBox="true"/>
          <p:nvPr/>
        </p:nvSpPr>
        <p:spPr>
          <a:xfrm rot="0">
            <a:off x="1028700" y="2775948"/>
            <a:ext cx="9595662" cy="4913650"/>
          </a:xfrm>
          <a:prstGeom prst="rect">
            <a:avLst/>
          </a:prstGeom>
        </p:spPr>
        <p:txBody>
          <a:bodyPr anchor="t" rtlCol="false" tIns="0" lIns="0" bIns="0" rIns="0">
            <a:spAutoFit/>
          </a:bodyPr>
          <a:lstStyle/>
          <a:p>
            <a:pPr algn="l" marL="644995" indent="-322498" lvl="1">
              <a:lnSpc>
                <a:spcPts val="3226"/>
              </a:lnSpc>
              <a:buAutoNum type="arabicPeriod" startAt="1"/>
            </a:pPr>
            <a:r>
              <a:rPr lang="en-US" sz="2987">
                <a:solidFill>
                  <a:srgbClr val="000000"/>
                </a:solidFill>
                <a:latin typeface="Kabel"/>
                <a:ea typeface="Kabel"/>
                <a:cs typeface="Kabel"/>
                <a:sym typeface="Kabel"/>
              </a:rPr>
              <a:t>Purpose: Provide an interactive and visually rich platform for exploring Amazon’s Top-Selling Books, enabling users to quickly uncover patterns and relationships through intuitive dashboards.</a:t>
            </a:r>
          </a:p>
          <a:p>
            <a:pPr algn="l" marL="644995" indent="-322498" lvl="1">
              <a:lnSpc>
                <a:spcPts val="3226"/>
              </a:lnSpc>
              <a:buAutoNum type="arabicPeriod" startAt="1"/>
            </a:pPr>
            <a:r>
              <a:rPr lang="en-US" sz="2987">
                <a:solidFill>
                  <a:srgbClr val="000000"/>
                </a:solidFill>
                <a:latin typeface="Kabel"/>
                <a:ea typeface="Kabel"/>
                <a:cs typeface="Kabel"/>
                <a:sym typeface="Kabel"/>
              </a:rPr>
              <a:t>Modules: Sales Overview | Ratings &amp; Reviews | Genre Popularity | Top 10 Books &amp; Authors | Price vs Sales | Ratings Distribution</a:t>
            </a:r>
          </a:p>
          <a:p>
            <a:pPr algn="l" marL="644995" indent="-322498" lvl="1">
              <a:lnSpc>
                <a:spcPts val="3226"/>
              </a:lnSpc>
              <a:buAutoNum type="arabicPeriod" startAt="1"/>
            </a:pPr>
            <a:r>
              <a:rPr lang="en-US" sz="2987">
                <a:solidFill>
                  <a:srgbClr val="000000"/>
                </a:solidFill>
                <a:latin typeface="Kabel"/>
                <a:ea typeface="Kabel"/>
                <a:cs typeface="Kabel"/>
                <a:sym typeface="Kabel"/>
              </a:rPr>
              <a:t>Features: Interactive slicers, filters, drill-down capabilities, and dynamic charts that allow users to analyze data by author, genre, rating range, or price segment in real time.</a:t>
            </a:r>
          </a:p>
          <a:p>
            <a:pPr algn="l" marL="644995" indent="-322498" lvl="1">
              <a:lnSpc>
                <a:spcPts val="3226"/>
              </a:lnSpc>
              <a:buAutoNum type="arabicPeriod" startAt="1"/>
            </a:pPr>
            <a:r>
              <a:rPr lang="en-US" sz="2987">
                <a:solidFill>
                  <a:srgbClr val="000000"/>
                </a:solidFill>
                <a:latin typeface="Kabel"/>
                <a:ea typeface="Kabel"/>
                <a:cs typeface="Kabel"/>
                <a:sym typeface="Kabel"/>
              </a:rPr>
              <a:t>Outcome: Transforms raw book sales data into actionable insights, supporting informed decision-making and strategic planning for publishers, marketers, and analysts.</a:t>
            </a:r>
          </a:p>
          <a:p>
            <a:pPr algn="l">
              <a:lnSpc>
                <a:spcPts val="3226"/>
              </a:lnSpc>
            </a:pPr>
          </a:p>
        </p:txBody>
      </p:sp>
      <p:sp>
        <p:nvSpPr>
          <p:cNvPr name="TextBox 10" id="10"/>
          <p:cNvSpPr txBox="true"/>
          <p:nvPr/>
        </p:nvSpPr>
        <p:spPr>
          <a:xfrm rot="0">
            <a:off x="1364500" y="2095500"/>
            <a:ext cx="3741346" cy="680144"/>
          </a:xfrm>
          <a:prstGeom prst="rect">
            <a:avLst/>
          </a:prstGeom>
        </p:spPr>
        <p:txBody>
          <a:bodyPr anchor="t" rtlCol="false" tIns="0" lIns="0" bIns="0" rIns="0">
            <a:spAutoFit/>
          </a:bodyPr>
          <a:lstStyle/>
          <a:p>
            <a:pPr algn="l">
              <a:lnSpc>
                <a:spcPts val="5032"/>
              </a:lnSpc>
            </a:pPr>
            <a:r>
              <a:rPr lang="en-US" sz="4659">
                <a:solidFill>
                  <a:srgbClr val="000000"/>
                </a:solidFill>
                <a:latin typeface="Roller Coaster Serif"/>
                <a:ea typeface="Roller Coaster Serif"/>
                <a:cs typeface="Roller Coaster Serif"/>
                <a:sym typeface="Roller Coaster Serif"/>
              </a:rPr>
              <a:t>Power BI Dashboard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867644" y="3038894"/>
            <a:ext cx="7420356" cy="3800156"/>
          </a:xfrm>
          <a:custGeom>
            <a:avLst/>
            <a:gdLst/>
            <a:ahLst/>
            <a:cxnLst/>
            <a:rect r="r" b="b" t="t" l="l"/>
            <a:pathLst>
              <a:path h="3800156" w="7420356">
                <a:moveTo>
                  <a:pt x="0" y="0"/>
                </a:moveTo>
                <a:lnTo>
                  <a:pt x="7420356" y="0"/>
                </a:lnTo>
                <a:lnTo>
                  <a:pt x="7420356" y="3800156"/>
                </a:lnTo>
                <a:lnTo>
                  <a:pt x="0" y="3800156"/>
                </a:lnTo>
                <a:lnTo>
                  <a:pt x="0" y="0"/>
                </a:lnTo>
                <a:close/>
              </a:path>
            </a:pathLst>
          </a:custGeom>
          <a:blipFill>
            <a:blip r:embed="rId5"/>
            <a:stretch>
              <a:fillRect l="-629" t="0" r="-7538" b="-998"/>
            </a:stretch>
          </a:blipFill>
        </p:spPr>
      </p:sp>
      <p:sp>
        <p:nvSpPr>
          <p:cNvPr name="TextBox 9" id="9"/>
          <p:cNvSpPr txBox="true"/>
          <p:nvPr/>
        </p:nvSpPr>
        <p:spPr>
          <a:xfrm rot="0">
            <a:off x="1028700" y="2775948"/>
            <a:ext cx="9595662" cy="4913650"/>
          </a:xfrm>
          <a:prstGeom prst="rect">
            <a:avLst/>
          </a:prstGeom>
        </p:spPr>
        <p:txBody>
          <a:bodyPr anchor="t" rtlCol="false" tIns="0" lIns="0" bIns="0" rIns="0">
            <a:spAutoFit/>
          </a:bodyPr>
          <a:lstStyle/>
          <a:p>
            <a:pPr algn="l" marL="644995" indent="-322498" lvl="1">
              <a:lnSpc>
                <a:spcPts val="3226"/>
              </a:lnSpc>
              <a:buAutoNum type="arabicPeriod" startAt="1"/>
            </a:pPr>
            <a:r>
              <a:rPr lang="en-US" sz="2987">
                <a:solidFill>
                  <a:srgbClr val="000000"/>
                </a:solidFill>
                <a:latin typeface="Kabel"/>
                <a:ea typeface="Kabel"/>
                <a:cs typeface="Kabel"/>
                <a:sym typeface="Kabel"/>
              </a:rPr>
              <a:t>Purpose: Provide a visually engaging and highly interactive dashboard in Tableau to explore Amazon’s Top-Selling Books, simplifying complex relationships into clear and intuitive visual insights.</a:t>
            </a:r>
          </a:p>
          <a:p>
            <a:pPr algn="l" marL="644995" indent="-322498" lvl="1">
              <a:lnSpc>
                <a:spcPts val="3226"/>
              </a:lnSpc>
              <a:buAutoNum type="arabicPeriod" startAt="1"/>
            </a:pPr>
            <a:r>
              <a:rPr lang="en-US" sz="2987">
                <a:solidFill>
                  <a:srgbClr val="000000"/>
                </a:solidFill>
                <a:latin typeface="Kabel"/>
                <a:ea typeface="Kabel"/>
                <a:cs typeface="Kabel"/>
                <a:sym typeface="Kabel"/>
              </a:rPr>
              <a:t>Modules: Sales Overview | Ratings &amp; Reviews | Genre Popularity | Top 10 Books &amp; Authors | Price vs Sales | Ratings Distribution</a:t>
            </a:r>
          </a:p>
          <a:p>
            <a:pPr algn="l" marL="644995" indent="-322498" lvl="1">
              <a:lnSpc>
                <a:spcPts val="3226"/>
              </a:lnSpc>
              <a:buAutoNum type="arabicPeriod" startAt="1"/>
            </a:pPr>
            <a:r>
              <a:rPr lang="en-US" sz="2987">
                <a:solidFill>
                  <a:srgbClr val="000000"/>
                </a:solidFill>
                <a:latin typeface="Kabel"/>
                <a:ea typeface="Kabel"/>
                <a:cs typeface="Kabel"/>
                <a:sym typeface="Kabel"/>
              </a:rPr>
              <a:t>Features: Drag-and-drop visualizations, interactive filters, and parameter controls that allow users to dynamically explore data by author, genre, rating range, or price segment with ease.</a:t>
            </a:r>
          </a:p>
          <a:p>
            <a:pPr algn="l" marL="644995" indent="-322498" lvl="1">
              <a:lnSpc>
                <a:spcPts val="3226"/>
              </a:lnSpc>
              <a:buAutoNum type="arabicPeriod" startAt="1"/>
            </a:pPr>
            <a:r>
              <a:rPr lang="en-US" sz="2987">
                <a:solidFill>
                  <a:srgbClr val="000000"/>
                </a:solidFill>
                <a:latin typeface="Kabel"/>
                <a:ea typeface="Kabel"/>
                <a:cs typeface="Kabel"/>
                <a:sym typeface="Kabel"/>
              </a:rPr>
              <a:t>Outcome: Combines Tableau’s strength in data storytelling with analytical depth, enabling both quick exploratory insights and detailed analysis for publishers, marketers, and analysts.</a:t>
            </a:r>
          </a:p>
          <a:p>
            <a:pPr algn="l">
              <a:lnSpc>
                <a:spcPts val="3226"/>
              </a:lnSpc>
            </a:pPr>
          </a:p>
        </p:txBody>
      </p:sp>
      <p:sp>
        <p:nvSpPr>
          <p:cNvPr name="TextBox 10" id="10"/>
          <p:cNvSpPr txBox="true"/>
          <p:nvPr/>
        </p:nvSpPr>
        <p:spPr>
          <a:xfrm rot="0">
            <a:off x="1364500" y="2095500"/>
            <a:ext cx="3741346" cy="680144"/>
          </a:xfrm>
          <a:prstGeom prst="rect">
            <a:avLst/>
          </a:prstGeom>
        </p:spPr>
        <p:txBody>
          <a:bodyPr anchor="t" rtlCol="false" tIns="0" lIns="0" bIns="0" rIns="0">
            <a:spAutoFit/>
          </a:bodyPr>
          <a:lstStyle/>
          <a:p>
            <a:pPr algn="l">
              <a:lnSpc>
                <a:spcPts val="5032"/>
              </a:lnSpc>
            </a:pPr>
            <a:r>
              <a:rPr lang="en-US" sz="4659">
                <a:solidFill>
                  <a:srgbClr val="000000"/>
                </a:solidFill>
                <a:latin typeface="Roller Coaster Serif"/>
                <a:ea typeface="Roller Coaster Serif"/>
                <a:cs typeface="Roller Coaster Serif"/>
                <a:sym typeface="Roller Coaster Serif"/>
              </a:rPr>
              <a:t>Tableau 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9249741" y="613524"/>
            <a:ext cx="4959098" cy="2887751"/>
          </a:xfrm>
          <a:custGeom>
            <a:avLst/>
            <a:gdLst/>
            <a:ahLst/>
            <a:cxnLst/>
            <a:rect r="r" b="b" t="t" l="l"/>
            <a:pathLst>
              <a:path h="2887751" w="4959098">
                <a:moveTo>
                  <a:pt x="0" y="0"/>
                </a:moveTo>
                <a:lnTo>
                  <a:pt x="4959098" y="0"/>
                </a:lnTo>
                <a:lnTo>
                  <a:pt x="4959098" y="2887752"/>
                </a:lnTo>
                <a:lnTo>
                  <a:pt x="0" y="2887752"/>
                </a:lnTo>
                <a:lnTo>
                  <a:pt x="0" y="0"/>
                </a:lnTo>
                <a:close/>
              </a:path>
            </a:pathLst>
          </a:custGeom>
          <a:blipFill>
            <a:blip r:embed="rId5"/>
            <a:stretch>
              <a:fillRect l="0" t="-10910" r="0" b="-10910"/>
            </a:stretch>
          </a:blipFill>
        </p:spPr>
      </p:sp>
      <p:sp>
        <p:nvSpPr>
          <p:cNvPr name="Freeform 9" id="9"/>
          <p:cNvSpPr/>
          <p:nvPr/>
        </p:nvSpPr>
        <p:spPr>
          <a:xfrm flipH="false" flipV="false" rot="0">
            <a:off x="9144000" y="477171"/>
            <a:ext cx="4959098" cy="2887751"/>
          </a:xfrm>
          <a:custGeom>
            <a:avLst/>
            <a:gdLst/>
            <a:ahLst/>
            <a:cxnLst/>
            <a:rect r="r" b="b" t="t" l="l"/>
            <a:pathLst>
              <a:path h="2887751" w="4959098">
                <a:moveTo>
                  <a:pt x="0" y="0"/>
                </a:moveTo>
                <a:lnTo>
                  <a:pt x="4959098" y="0"/>
                </a:lnTo>
                <a:lnTo>
                  <a:pt x="4959098" y="2887751"/>
                </a:lnTo>
                <a:lnTo>
                  <a:pt x="0" y="2887751"/>
                </a:lnTo>
                <a:lnTo>
                  <a:pt x="0" y="0"/>
                </a:lnTo>
                <a:close/>
              </a:path>
            </a:pathLst>
          </a:custGeom>
          <a:blipFill>
            <a:blip r:embed="rId6"/>
            <a:stretch>
              <a:fillRect l="0" t="-24322" r="0" b="-11187"/>
            </a:stretch>
          </a:blipFill>
        </p:spPr>
      </p:sp>
      <p:sp>
        <p:nvSpPr>
          <p:cNvPr name="Freeform 10" id="10"/>
          <p:cNvSpPr/>
          <p:nvPr/>
        </p:nvSpPr>
        <p:spPr>
          <a:xfrm flipH="false" flipV="false" rot="0">
            <a:off x="13008172" y="2204206"/>
            <a:ext cx="4928886" cy="3144551"/>
          </a:xfrm>
          <a:custGeom>
            <a:avLst/>
            <a:gdLst/>
            <a:ahLst/>
            <a:cxnLst/>
            <a:rect r="r" b="b" t="t" l="l"/>
            <a:pathLst>
              <a:path h="3144551" w="4928886">
                <a:moveTo>
                  <a:pt x="0" y="0"/>
                </a:moveTo>
                <a:lnTo>
                  <a:pt x="4928886" y="0"/>
                </a:lnTo>
                <a:lnTo>
                  <a:pt x="4928886" y="3144551"/>
                </a:lnTo>
                <a:lnTo>
                  <a:pt x="0" y="3144551"/>
                </a:lnTo>
                <a:lnTo>
                  <a:pt x="0" y="0"/>
                </a:lnTo>
                <a:close/>
              </a:path>
            </a:pathLst>
          </a:custGeom>
          <a:blipFill>
            <a:blip r:embed="rId5"/>
            <a:stretch>
              <a:fillRect l="0" t="-10019" r="-612" b="-1852"/>
            </a:stretch>
          </a:blipFill>
        </p:spPr>
      </p:sp>
      <p:sp>
        <p:nvSpPr>
          <p:cNvPr name="Freeform 11" id="11"/>
          <p:cNvSpPr/>
          <p:nvPr/>
        </p:nvSpPr>
        <p:spPr>
          <a:xfrm flipH="false" flipV="false" rot="0">
            <a:off x="12887325" y="2057400"/>
            <a:ext cx="4959098" cy="3200413"/>
          </a:xfrm>
          <a:custGeom>
            <a:avLst/>
            <a:gdLst/>
            <a:ahLst/>
            <a:cxnLst/>
            <a:rect r="r" b="b" t="t" l="l"/>
            <a:pathLst>
              <a:path h="3200413" w="4959098">
                <a:moveTo>
                  <a:pt x="0" y="0"/>
                </a:moveTo>
                <a:lnTo>
                  <a:pt x="4959098" y="0"/>
                </a:lnTo>
                <a:lnTo>
                  <a:pt x="4959098" y="3200413"/>
                </a:lnTo>
                <a:lnTo>
                  <a:pt x="0" y="3200413"/>
                </a:lnTo>
                <a:lnTo>
                  <a:pt x="0" y="0"/>
                </a:lnTo>
                <a:close/>
              </a:path>
            </a:pathLst>
          </a:custGeom>
          <a:blipFill>
            <a:blip r:embed="rId7"/>
            <a:stretch>
              <a:fillRect l="0" t="-22509" r="0" b="-888"/>
            </a:stretch>
          </a:blipFill>
        </p:spPr>
      </p:sp>
      <p:sp>
        <p:nvSpPr>
          <p:cNvPr name="Freeform 12" id="12"/>
          <p:cNvSpPr/>
          <p:nvPr/>
        </p:nvSpPr>
        <p:spPr>
          <a:xfrm flipH="false" flipV="false" rot="0">
            <a:off x="9279953" y="4350579"/>
            <a:ext cx="4928886" cy="3144551"/>
          </a:xfrm>
          <a:custGeom>
            <a:avLst/>
            <a:gdLst/>
            <a:ahLst/>
            <a:cxnLst/>
            <a:rect r="r" b="b" t="t" l="l"/>
            <a:pathLst>
              <a:path h="3144551" w="4928886">
                <a:moveTo>
                  <a:pt x="0" y="0"/>
                </a:moveTo>
                <a:lnTo>
                  <a:pt x="4928886" y="0"/>
                </a:lnTo>
                <a:lnTo>
                  <a:pt x="4928886" y="3144551"/>
                </a:lnTo>
                <a:lnTo>
                  <a:pt x="0" y="3144551"/>
                </a:lnTo>
                <a:lnTo>
                  <a:pt x="0" y="0"/>
                </a:lnTo>
                <a:close/>
              </a:path>
            </a:pathLst>
          </a:custGeom>
          <a:blipFill>
            <a:blip r:embed="rId5"/>
            <a:stretch>
              <a:fillRect l="0" t="-10019" r="-612" b="-1852"/>
            </a:stretch>
          </a:blipFill>
        </p:spPr>
      </p:sp>
      <p:sp>
        <p:nvSpPr>
          <p:cNvPr name="Freeform 13" id="13"/>
          <p:cNvSpPr/>
          <p:nvPr/>
        </p:nvSpPr>
        <p:spPr>
          <a:xfrm flipH="false" flipV="false" rot="0">
            <a:off x="9144000" y="4242590"/>
            <a:ext cx="4959098" cy="3160859"/>
          </a:xfrm>
          <a:custGeom>
            <a:avLst/>
            <a:gdLst/>
            <a:ahLst/>
            <a:cxnLst/>
            <a:rect r="r" b="b" t="t" l="l"/>
            <a:pathLst>
              <a:path h="3160859" w="4959098">
                <a:moveTo>
                  <a:pt x="0" y="0"/>
                </a:moveTo>
                <a:lnTo>
                  <a:pt x="4959098" y="0"/>
                </a:lnTo>
                <a:lnTo>
                  <a:pt x="4959098" y="3160859"/>
                </a:lnTo>
                <a:lnTo>
                  <a:pt x="0" y="3160859"/>
                </a:lnTo>
                <a:lnTo>
                  <a:pt x="0" y="0"/>
                </a:lnTo>
                <a:close/>
              </a:path>
            </a:pathLst>
          </a:custGeom>
          <a:blipFill>
            <a:blip r:embed="rId8"/>
            <a:stretch>
              <a:fillRect l="0" t="-22648" r="0" b="-2008"/>
            </a:stretch>
          </a:blipFill>
        </p:spPr>
      </p:sp>
      <p:sp>
        <p:nvSpPr>
          <p:cNvPr name="Freeform 14" id="14"/>
          <p:cNvSpPr/>
          <p:nvPr/>
        </p:nvSpPr>
        <p:spPr>
          <a:xfrm flipH="false" flipV="false" rot="0">
            <a:off x="13008172" y="6377457"/>
            <a:ext cx="4928886" cy="3748785"/>
          </a:xfrm>
          <a:custGeom>
            <a:avLst/>
            <a:gdLst/>
            <a:ahLst/>
            <a:cxnLst/>
            <a:rect r="r" b="b" t="t" l="l"/>
            <a:pathLst>
              <a:path h="3748785" w="4928886">
                <a:moveTo>
                  <a:pt x="0" y="0"/>
                </a:moveTo>
                <a:lnTo>
                  <a:pt x="4928886" y="0"/>
                </a:lnTo>
                <a:lnTo>
                  <a:pt x="4928886" y="3748785"/>
                </a:lnTo>
                <a:lnTo>
                  <a:pt x="0" y="3748785"/>
                </a:lnTo>
                <a:lnTo>
                  <a:pt x="0" y="0"/>
                </a:lnTo>
                <a:close/>
              </a:path>
            </a:pathLst>
          </a:custGeom>
          <a:blipFill>
            <a:blip r:embed="rId5"/>
            <a:stretch>
              <a:fillRect l="-8523" t="-9836" r="-9240" b="0"/>
            </a:stretch>
          </a:blipFill>
        </p:spPr>
      </p:sp>
      <p:sp>
        <p:nvSpPr>
          <p:cNvPr name="Freeform 15" id="15"/>
          <p:cNvSpPr/>
          <p:nvPr/>
        </p:nvSpPr>
        <p:spPr>
          <a:xfrm flipH="false" flipV="false" rot="0">
            <a:off x="12887325" y="6172200"/>
            <a:ext cx="4959098" cy="3845595"/>
          </a:xfrm>
          <a:custGeom>
            <a:avLst/>
            <a:gdLst/>
            <a:ahLst/>
            <a:cxnLst/>
            <a:rect r="r" b="b" t="t" l="l"/>
            <a:pathLst>
              <a:path h="3845595" w="4959098">
                <a:moveTo>
                  <a:pt x="0" y="0"/>
                </a:moveTo>
                <a:lnTo>
                  <a:pt x="4959098" y="0"/>
                </a:lnTo>
                <a:lnTo>
                  <a:pt x="4959098" y="3845595"/>
                </a:lnTo>
                <a:lnTo>
                  <a:pt x="0" y="3845595"/>
                </a:lnTo>
                <a:lnTo>
                  <a:pt x="0" y="0"/>
                </a:lnTo>
                <a:close/>
              </a:path>
            </a:pathLst>
          </a:custGeom>
          <a:blipFill>
            <a:blip r:embed="rId9"/>
            <a:stretch>
              <a:fillRect l="0" t="-633" r="0" b="-6996"/>
            </a:stretch>
          </a:blipFill>
        </p:spPr>
      </p:sp>
      <p:sp>
        <p:nvSpPr>
          <p:cNvPr name="TextBox 16" id="16"/>
          <p:cNvSpPr txBox="true"/>
          <p:nvPr/>
        </p:nvSpPr>
        <p:spPr>
          <a:xfrm rot="0">
            <a:off x="771900" y="2205320"/>
            <a:ext cx="5977389" cy="571695"/>
          </a:xfrm>
          <a:prstGeom prst="rect">
            <a:avLst/>
          </a:prstGeom>
        </p:spPr>
        <p:txBody>
          <a:bodyPr anchor="t" rtlCol="false" tIns="0" lIns="0" bIns="0" rIns="0">
            <a:spAutoFit/>
          </a:bodyPr>
          <a:lstStyle/>
          <a:p>
            <a:pPr algn="l">
              <a:lnSpc>
                <a:spcPts val="4262"/>
              </a:lnSpc>
            </a:pPr>
            <a:r>
              <a:rPr lang="en-US" sz="3946">
                <a:solidFill>
                  <a:srgbClr val="000000"/>
                </a:solidFill>
                <a:latin typeface="Roller Coaster Serif"/>
                <a:ea typeface="Roller Coaster Serif"/>
                <a:cs typeface="Roller Coaster Serif"/>
                <a:sym typeface="Roller Coaster Serif"/>
              </a:rPr>
              <a:t>Python Data Analysis – Overview</a:t>
            </a:r>
          </a:p>
        </p:txBody>
      </p:sp>
      <p:sp>
        <p:nvSpPr>
          <p:cNvPr name="TextBox 17" id="17"/>
          <p:cNvSpPr txBox="true"/>
          <p:nvPr/>
        </p:nvSpPr>
        <p:spPr>
          <a:xfrm rot="0">
            <a:off x="771900" y="2878669"/>
            <a:ext cx="8115300" cy="4524780"/>
          </a:xfrm>
          <a:prstGeom prst="rect">
            <a:avLst/>
          </a:prstGeom>
        </p:spPr>
        <p:txBody>
          <a:bodyPr anchor="t" rtlCol="false" tIns="0" lIns="0" bIns="0" rIns="0">
            <a:spAutoFit/>
          </a:bodyPr>
          <a:lstStyle/>
          <a:p>
            <a:pPr algn="l">
              <a:lnSpc>
                <a:spcPts val="2728"/>
              </a:lnSpc>
            </a:pPr>
            <a:r>
              <a:rPr lang="en-US" sz="2526" u="sng">
                <a:solidFill>
                  <a:srgbClr val="000000"/>
                </a:solidFill>
                <a:latin typeface="Kabel"/>
                <a:ea typeface="Kabel"/>
                <a:cs typeface="Kabel"/>
                <a:sym typeface="Kabel"/>
              </a:rPr>
              <a:t>Histplot</a:t>
            </a:r>
            <a:r>
              <a:rPr lang="en-US" sz="2526" b="true">
                <a:solidFill>
                  <a:srgbClr val="000000"/>
                </a:solidFill>
                <a:latin typeface="Kabel Ultra-Bold"/>
                <a:ea typeface="Kabel Ultra-Bold"/>
                <a:cs typeface="Kabel Ultra-Bold"/>
                <a:sym typeface="Kabel Ultra-Bold"/>
              </a:rPr>
              <a:t> </a:t>
            </a:r>
            <a:r>
              <a:rPr lang="en-US" sz="2526">
                <a:solidFill>
                  <a:srgbClr val="000000"/>
                </a:solidFill>
                <a:latin typeface="Kabel"/>
                <a:ea typeface="Kabel"/>
                <a:cs typeface="Kabel"/>
                <a:sym typeface="Kabel"/>
              </a:rPr>
              <a:t>– Illustrates the distribution of book prices and user ratings within Amazon’s Top 50 Bestsellers, revealing concentrated price ranges and consistently high ratings above 4.5.</a:t>
            </a:r>
          </a:p>
          <a:p>
            <a:pPr algn="l">
              <a:lnSpc>
                <a:spcPts val="2728"/>
              </a:lnSpc>
            </a:pPr>
            <a:r>
              <a:rPr lang="en-US" sz="2526" u="sng">
                <a:solidFill>
                  <a:srgbClr val="000000"/>
                </a:solidFill>
                <a:latin typeface="Kabel"/>
                <a:ea typeface="Kabel"/>
                <a:cs typeface="Kabel"/>
                <a:sym typeface="Kabel"/>
              </a:rPr>
              <a:t>Boxplot</a:t>
            </a:r>
            <a:r>
              <a:rPr lang="en-US" sz="2526">
                <a:solidFill>
                  <a:srgbClr val="000000"/>
                </a:solidFill>
                <a:latin typeface="Kabel"/>
                <a:ea typeface="Kabel"/>
                <a:cs typeface="Kabel"/>
                <a:sym typeface="Kabel"/>
              </a:rPr>
              <a:t> – Highlights differences in price variation between Fiction and Non-Fiction titles, showing wider spreads and occasional high-price outliers in the Non-Fiction category.</a:t>
            </a:r>
          </a:p>
          <a:p>
            <a:pPr algn="l">
              <a:lnSpc>
                <a:spcPts val="2728"/>
              </a:lnSpc>
            </a:pPr>
            <a:r>
              <a:rPr lang="en-US" sz="2526" u="sng">
                <a:solidFill>
                  <a:srgbClr val="000000"/>
                </a:solidFill>
                <a:latin typeface="Kabel"/>
                <a:ea typeface="Kabel"/>
                <a:cs typeface="Kabel"/>
                <a:sym typeface="Kabel"/>
              </a:rPr>
              <a:t>Heatmap </a:t>
            </a:r>
            <a:r>
              <a:rPr lang="en-US" sz="2526">
                <a:solidFill>
                  <a:srgbClr val="000000"/>
                </a:solidFill>
                <a:latin typeface="Kabel"/>
                <a:ea typeface="Kabel"/>
                <a:cs typeface="Kabel"/>
                <a:sym typeface="Kabel"/>
              </a:rPr>
              <a:t>– Visualizes the correlation between key metrics such as Price, Ratings, and Review Count, uncovering subtle relationships and disproving assumptions that higher ratings always align with higher prices.</a:t>
            </a:r>
          </a:p>
          <a:p>
            <a:pPr algn="l">
              <a:lnSpc>
                <a:spcPts val="2728"/>
              </a:lnSpc>
            </a:pPr>
            <a:r>
              <a:rPr lang="en-US" sz="2526" u="sng">
                <a:solidFill>
                  <a:srgbClr val="000000"/>
                </a:solidFill>
                <a:latin typeface="Kabel"/>
                <a:ea typeface="Kabel"/>
                <a:cs typeface="Kabel"/>
                <a:sym typeface="Kabel"/>
              </a:rPr>
              <a:t>Scatterplot</a:t>
            </a:r>
            <a:r>
              <a:rPr lang="en-US" sz="2526">
                <a:solidFill>
                  <a:srgbClr val="000000"/>
                </a:solidFill>
                <a:latin typeface="Kabel"/>
                <a:ea typeface="Kabel"/>
                <a:cs typeface="Kabel"/>
                <a:sym typeface="Kabel"/>
              </a:rPr>
              <a:t> – Maps Price against Ratings and Reviews, exposing patterns such as affordable titles achieving exceptional ratings and heavily reviewed books spanning various price points.</a:t>
            </a:r>
          </a:p>
          <a:p>
            <a:pPr algn="l">
              <a:lnSpc>
                <a:spcPts val="2728"/>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773881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58953" y="9258300"/>
            <a:ext cx="12593115" cy="1518990"/>
            <a:chOff x="0" y="0"/>
            <a:chExt cx="3316705" cy="400063"/>
          </a:xfrm>
        </p:grpSpPr>
        <p:sp>
          <p:nvSpPr>
            <p:cNvPr name="Freeform 7" id="7"/>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8" id="8"/>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3"/>
            <a:stretch>
              <a:fillRect l="0" t="0" r="0" b="0"/>
            </a:stretch>
          </a:blipFill>
        </p:spPr>
      </p:sp>
      <p:sp>
        <p:nvSpPr>
          <p:cNvPr name="Freeform 10" id="10"/>
          <p:cNvSpPr/>
          <p:nvPr/>
        </p:nvSpPr>
        <p:spPr>
          <a:xfrm flipH="false" flipV="false" rot="0">
            <a:off x="10405108" y="5607087"/>
            <a:ext cx="4294833" cy="4278524"/>
          </a:xfrm>
          <a:custGeom>
            <a:avLst/>
            <a:gdLst/>
            <a:ahLst/>
            <a:cxnLst/>
            <a:rect r="r" b="b" t="t" l="l"/>
            <a:pathLst>
              <a:path h="4278524" w="4294833">
                <a:moveTo>
                  <a:pt x="0" y="0"/>
                </a:moveTo>
                <a:lnTo>
                  <a:pt x="4294833" y="0"/>
                </a:lnTo>
                <a:lnTo>
                  <a:pt x="4294833" y="4278524"/>
                </a:lnTo>
                <a:lnTo>
                  <a:pt x="0" y="4278524"/>
                </a:lnTo>
                <a:lnTo>
                  <a:pt x="0" y="0"/>
                </a:lnTo>
                <a:close/>
              </a:path>
            </a:pathLst>
          </a:custGeom>
          <a:blipFill>
            <a:blip r:embed="rId4"/>
            <a:stretch>
              <a:fillRect l="-15475" t="0" r="-4471" b="0"/>
            </a:stretch>
          </a:blipFill>
        </p:spPr>
      </p:sp>
      <p:sp>
        <p:nvSpPr>
          <p:cNvPr name="Freeform 11" id="11"/>
          <p:cNvSpPr/>
          <p:nvPr/>
        </p:nvSpPr>
        <p:spPr>
          <a:xfrm flipH="false" flipV="false" rot="0">
            <a:off x="13630626" y="3670922"/>
            <a:ext cx="4294833" cy="4278524"/>
          </a:xfrm>
          <a:custGeom>
            <a:avLst/>
            <a:gdLst/>
            <a:ahLst/>
            <a:cxnLst/>
            <a:rect r="r" b="b" t="t" l="l"/>
            <a:pathLst>
              <a:path h="4278524" w="4294833">
                <a:moveTo>
                  <a:pt x="0" y="0"/>
                </a:moveTo>
                <a:lnTo>
                  <a:pt x="4294833" y="0"/>
                </a:lnTo>
                <a:lnTo>
                  <a:pt x="4294833" y="4278524"/>
                </a:lnTo>
                <a:lnTo>
                  <a:pt x="0" y="4278524"/>
                </a:lnTo>
                <a:lnTo>
                  <a:pt x="0" y="0"/>
                </a:lnTo>
                <a:close/>
              </a:path>
            </a:pathLst>
          </a:custGeom>
          <a:blipFill>
            <a:blip r:embed="rId5"/>
            <a:stretch>
              <a:fillRect l="-18339" t="0" r="-8786" b="0"/>
            </a:stretch>
          </a:blipFill>
        </p:spPr>
      </p:sp>
      <p:sp>
        <p:nvSpPr>
          <p:cNvPr name="Freeform 12" id="12"/>
          <p:cNvSpPr/>
          <p:nvPr/>
        </p:nvSpPr>
        <p:spPr>
          <a:xfrm flipH="false" flipV="false" rot="0">
            <a:off x="10405108" y="767982"/>
            <a:ext cx="4294833" cy="4278524"/>
          </a:xfrm>
          <a:custGeom>
            <a:avLst/>
            <a:gdLst/>
            <a:ahLst/>
            <a:cxnLst/>
            <a:rect r="r" b="b" t="t" l="l"/>
            <a:pathLst>
              <a:path h="4278524" w="4294833">
                <a:moveTo>
                  <a:pt x="0" y="0"/>
                </a:moveTo>
                <a:lnTo>
                  <a:pt x="4294833" y="0"/>
                </a:lnTo>
                <a:lnTo>
                  <a:pt x="4294833" y="4278524"/>
                </a:lnTo>
                <a:lnTo>
                  <a:pt x="0" y="4278524"/>
                </a:lnTo>
                <a:lnTo>
                  <a:pt x="0" y="0"/>
                </a:lnTo>
                <a:close/>
              </a:path>
            </a:pathLst>
          </a:custGeom>
          <a:blipFill>
            <a:blip r:embed="rId6"/>
            <a:stretch>
              <a:fillRect l="0" t="0" r="0" b="0"/>
            </a:stretch>
          </a:blipFill>
        </p:spPr>
      </p:sp>
      <p:sp>
        <p:nvSpPr>
          <p:cNvPr name="TextBox 13" id="13"/>
          <p:cNvSpPr txBox="true"/>
          <p:nvPr/>
        </p:nvSpPr>
        <p:spPr>
          <a:xfrm rot="0">
            <a:off x="771900" y="2205320"/>
            <a:ext cx="5977389" cy="571695"/>
          </a:xfrm>
          <a:prstGeom prst="rect">
            <a:avLst/>
          </a:prstGeom>
        </p:spPr>
        <p:txBody>
          <a:bodyPr anchor="t" rtlCol="false" tIns="0" lIns="0" bIns="0" rIns="0">
            <a:spAutoFit/>
          </a:bodyPr>
          <a:lstStyle/>
          <a:p>
            <a:pPr algn="l">
              <a:lnSpc>
                <a:spcPts val="4262"/>
              </a:lnSpc>
            </a:pPr>
            <a:r>
              <a:rPr lang="en-US" sz="3946">
                <a:solidFill>
                  <a:srgbClr val="000000"/>
                </a:solidFill>
                <a:latin typeface="Roller Coaster Serif"/>
                <a:ea typeface="Roller Coaster Serif"/>
                <a:cs typeface="Roller Coaster Serif"/>
                <a:sym typeface="Roller Coaster Serif"/>
              </a:rPr>
              <a:t>Python Data Analysis – Overview</a:t>
            </a:r>
          </a:p>
        </p:txBody>
      </p:sp>
      <p:sp>
        <p:nvSpPr>
          <p:cNvPr name="TextBox 14" id="14"/>
          <p:cNvSpPr txBox="true"/>
          <p:nvPr/>
        </p:nvSpPr>
        <p:spPr>
          <a:xfrm rot="0">
            <a:off x="771900" y="2878669"/>
            <a:ext cx="8115300" cy="4867680"/>
          </a:xfrm>
          <a:prstGeom prst="rect">
            <a:avLst/>
          </a:prstGeom>
        </p:spPr>
        <p:txBody>
          <a:bodyPr anchor="t" rtlCol="false" tIns="0" lIns="0" bIns="0" rIns="0">
            <a:spAutoFit/>
          </a:bodyPr>
          <a:lstStyle/>
          <a:p>
            <a:pPr algn="l">
              <a:lnSpc>
                <a:spcPts val="2728"/>
              </a:lnSpc>
            </a:pPr>
            <a:r>
              <a:rPr lang="en-US" sz="2526" u="sng">
                <a:solidFill>
                  <a:srgbClr val="000000"/>
                </a:solidFill>
                <a:latin typeface="Kabel"/>
                <a:ea typeface="Kabel"/>
                <a:cs typeface="Kabel"/>
                <a:sym typeface="Kabel"/>
              </a:rPr>
              <a:t>Pair Plot</a:t>
            </a:r>
            <a:r>
              <a:rPr lang="en-US" sz="2526" u="sng">
                <a:solidFill>
                  <a:srgbClr val="000000"/>
                </a:solidFill>
                <a:latin typeface="Kabel"/>
                <a:ea typeface="Kabel"/>
                <a:cs typeface="Kabel"/>
                <a:sym typeface="Kabel"/>
              </a:rPr>
              <a:t> </a:t>
            </a:r>
            <a:r>
              <a:rPr lang="en-US" sz="2526">
                <a:solidFill>
                  <a:srgbClr val="000000"/>
                </a:solidFill>
                <a:latin typeface="Kabel"/>
                <a:ea typeface="Kabel"/>
                <a:cs typeface="Kabel"/>
                <a:sym typeface="Kabel"/>
              </a:rPr>
              <a:t>– Provides a comprehensive visualization of relationships among numerical variables (Price, Ratings, Review Count), allowing identification of patterns, clusters, and potential outliers across multiple pairwise comparisons.</a:t>
            </a:r>
          </a:p>
          <a:p>
            <a:pPr algn="l">
              <a:lnSpc>
                <a:spcPts val="2728"/>
              </a:lnSpc>
            </a:pPr>
            <a:r>
              <a:rPr lang="en-US" sz="2526" u="sng">
                <a:solidFill>
                  <a:srgbClr val="000000"/>
                </a:solidFill>
                <a:latin typeface="Kabel"/>
                <a:ea typeface="Kabel"/>
                <a:cs typeface="Kabel"/>
                <a:sym typeface="Kabel"/>
              </a:rPr>
              <a:t>Violin Plot</a:t>
            </a:r>
            <a:r>
              <a:rPr lang="en-US" sz="2526">
                <a:solidFill>
                  <a:srgbClr val="000000"/>
                </a:solidFill>
                <a:latin typeface="Kabel"/>
                <a:ea typeface="Kabel"/>
                <a:cs typeface="Kabel"/>
                <a:sym typeface="Kabel"/>
              </a:rPr>
              <a:t> –</a:t>
            </a:r>
            <a:r>
              <a:rPr lang="en-US" sz="2526" u="sng">
                <a:solidFill>
                  <a:srgbClr val="000000"/>
                </a:solidFill>
                <a:latin typeface="Kabel"/>
                <a:ea typeface="Kabel"/>
                <a:cs typeface="Kabel"/>
                <a:sym typeface="Kabel"/>
              </a:rPr>
              <a:t> </a:t>
            </a:r>
            <a:r>
              <a:rPr lang="en-US" sz="2526">
                <a:solidFill>
                  <a:srgbClr val="000000"/>
                </a:solidFill>
                <a:latin typeface="Kabel"/>
                <a:ea typeface="Kabel"/>
                <a:cs typeface="Kabel"/>
                <a:sym typeface="Kabel"/>
              </a:rPr>
              <a:t>Combines distribution and summary statistics to compare Price distributions between Fiction and Non-Fiction categories, clearly showing differences in spread, density, and median values.</a:t>
            </a:r>
          </a:p>
          <a:p>
            <a:pPr algn="l">
              <a:lnSpc>
                <a:spcPts val="2728"/>
              </a:lnSpc>
            </a:pPr>
            <a:r>
              <a:rPr lang="en-US" sz="2526" u="sng">
                <a:solidFill>
                  <a:srgbClr val="000000"/>
                </a:solidFill>
                <a:latin typeface="Kabel"/>
                <a:ea typeface="Kabel"/>
                <a:cs typeface="Kabel"/>
                <a:sym typeface="Kabel"/>
              </a:rPr>
              <a:t>Count Plot</a:t>
            </a:r>
            <a:r>
              <a:rPr lang="en-US" sz="2526">
                <a:solidFill>
                  <a:srgbClr val="000000"/>
                </a:solidFill>
                <a:latin typeface="Kabel"/>
                <a:ea typeface="Kabel"/>
                <a:cs typeface="Kabel"/>
                <a:sym typeface="Kabel"/>
              </a:rPr>
              <a:t> – Displays the frequency of books across categorical variables (e.g., Genre, Author), making it easy to identify dominant categories and compare their relative contributions within the dataset.</a:t>
            </a:r>
          </a:p>
          <a:p>
            <a:pPr algn="l">
              <a:lnSpc>
                <a:spcPts val="2728"/>
              </a:lnSpc>
            </a:pPr>
          </a:p>
          <a:p>
            <a:pPr algn="l">
              <a:lnSpc>
                <a:spcPts val="2728"/>
              </a:lnSpc>
            </a:pPr>
          </a:p>
          <a:p>
            <a:pPr algn="l">
              <a:lnSpc>
                <a:spcPts val="2728"/>
              </a:lnSpc>
            </a:pPr>
          </a:p>
          <a:p>
            <a:pPr algn="l">
              <a:lnSpc>
                <a:spcPts val="272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4"/>
            <a:stretch>
              <a:fillRect l="0" t="0" r="0" b="0"/>
            </a:stretch>
          </a:blipFill>
        </p:spPr>
      </p:sp>
      <p:sp>
        <p:nvSpPr>
          <p:cNvPr name="TextBox 8" id="8"/>
          <p:cNvSpPr txBox="true"/>
          <p:nvPr/>
        </p:nvSpPr>
        <p:spPr>
          <a:xfrm rot="0">
            <a:off x="829050" y="2085975"/>
            <a:ext cx="6642046" cy="571695"/>
          </a:xfrm>
          <a:prstGeom prst="rect">
            <a:avLst/>
          </a:prstGeom>
        </p:spPr>
        <p:txBody>
          <a:bodyPr anchor="t" rtlCol="false" tIns="0" lIns="0" bIns="0" rIns="0">
            <a:spAutoFit/>
          </a:bodyPr>
          <a:lstStyle/>
          <a:p>
            <a:pPr algn="l">
              <a:lnSpc>
                <a:spcPts val="4262"/>
              </a:lnSpc>
            </a:pPr>
            <a:r>
              <a:rPr lang="en-US" sz="3946">
                <a:solidFill>
                  <a:srgbClr val="000000"/>
                </a:solidFill>
                <a:latin typeface="Roller Coaster Serif"/>
                <a:ea typeface="Roller Coaster Serif"/>
                <a:cs typeface="Roller Coaster Serif"/>
                <a:sym typeface="Roller Coaster Serif"/>
              </a:rPr>
              <a:t> Model Training &amp; Classification – Process</a:t>
            </a:r>
          </a:p>
        </p:txBody>
      </p:sp>
      <p:sp>
        <p:nvSpPr>
          <p:cNvPr name="TextBox 9" id="9"/>
          <p:cNvSpPr txBox="true"/>
          <p:nvPr/>
        </p:nvSpPr>
        <p:spPr>
          <a:xfrm rot="0">
            <a:off x="924300" y="2728952"/>
            <a:ext cx="10834354" cy="6239280"/>
          </a:xfrm>
          <a:prstGeom prst="rect">
            <a:avLst/>
          </a:prstGeom>
        </p:spPr>
        <p:txBody>
          <a:bodyPr anchor="t" rtlCol="false" tIns="0" lIns="0" bIns="0" rIns="0">
            <a:spAutoFit/>
          </a:bodyPr>
          <a:lstStyle/>
          <a:p>
            <a:pPr algn="l">
              <a:lnSpc>
                <a:spcPts val="2728"/>
              </a:lnSpc>
            </a:pPr>
            <a:r>
              <a:rPr lang="en-US" sz="2526">
                <a:solidFill>
                  <a:srgbClr val="000000"/>
                </a:solidFill>
                <a:latin typeface="Kabel"/>
                <a:ea typeface="Kabel"/>
                <a:cs typeface="Kabel"/>
                <a:sym typeface="Kabel"/>
              </a:rPr>
              <a:t>Purpose:</a:t>
            </a:r>
          </a:p>
          <a:p>
            <a:pPr algn="l">
              <a:lnSpc>
                <a:spcPts val="2728"/>
              </a:lnSpc>
            </a:pPr>
            <a:r>
              <a:rPr lang="en-US" sz="2526">
                <a:solidFill>
                  <a:srgbClr val="000000"/>
                </a:solidFill>
                <a:latin typeface="Kabel"/>
                <a:ea typeface="Kabel"/>
                <a:cs typeface="Kabel"/>
                <a:sym typeface="Kabel"/>
              </a:rPr>
              <a:t> Develop</a:t>
            </a:r>
            <a:r>
              <a:rPr lang="en-US" sz="2526">
                <a:solidFill>
                  <a:srgbClr val="000000"/>
                </a:solidFill>
                <a:latin typeface="Kabel"/>
                <a:ea typeface="Kabel"/>
                <a:cs typeface="Kabel"/>
                <a:sym typeface="Kabel"/>
              </a:rPr>
              <a:t> </a:t>
            </a:r>
            <a:r>
              <a:rPr lang="en-US" sz="2526">
                <a:solidFill>
                  <a:srgbClr val="000000"/>
                </a:solidFill>
                <a:latin typeface="Kabel"/>
                <a:ea typeface="Kabel"/>
                <a:cs typeface="Kabel"/>
                <a:sym typeface="Kabel"/>
              </a:rPr>
              <a:t>and evaluate machine learning classification models to predict the genre or sales performance category of Amazon’s Top-Selling Books using key dataset attributes.</a:t>
            </a:r>
          </a:p>
          <a:p>
            <a:pPr algn="l">
              <a:lnSpc>
                <a:spcPts val="2728"/>
              </a:lnSpc>
            </a:pPr>
            <a:r>
              <a:rPr lang="en-US" sz="2526">
                <a:solidFill>
                  <a:srgbClr val="000000"/>
                </a:solidFill>
                <a:latin typeface="Kabel"/>
                <a:ea typeface="Kabel"/>
                <a:cs typeface="Kabel"/>
                <a:sym typeface="Kabel"/>
              </a:rPr>
              <a:t>Workflow:</a:t>
            </a:r>
          </a:p>
          <a:p>
            <a:pPr algn="l" marL="545490" indent="-272745" lvl="1">
              <a:lnSpc>
                <a:spcPts val="2728"/>
              </a:lnSpc>
              <a:buAutoNum type="arabicPeriod" startAt="1"/>
            </a:pPr>
            <a:r>
              <a:rPr lang="en-US" sz="2526">
                <a:solidFill>
                  <a:srgbClr val="000000"/>
                </a:solidFill>
                <a:latin typeface="Kabel"/>
                <a:ea typeface="Kabel"/>
                <a:cs typeface="Kabel"/>
                <a:sym typeface="Kabel"/>
              </a:rPr>
              <a:t>Data Cleaning – Removed duplicate book entries, dropped irrelevant columns, and handled missing values using statistical imputation or record removal.</a:t>
            </a:r>
          </a:p>
          <a:p>
            <a:pPr algn="l" marL="545490" indent="-272745" lvl="1">
              <a:lnSpc>
                <a:spcPts val="2728"/>
              </a:lnSpc>
              <a:buAutoNum type="arabicPeriod" startAt="1"/>
            </a:pPr>
            <a:r>
              <a:rPr lang="en-US" sz="2526">
                <a:solidFill>
                  <a:srgbClr val="000000"/>
                </a:solidFill>
                <a:latin typeface="Kabel"/>
                <a:ea typeface="Kabel"/>
                <a:cs typeface="Kabel"/>
                <a:sym typeface="Kabel"/>
              </a:rPr>
              <a:t>Data Preprocessing – Standardized text formats (e.g., author names, genres) and corrected inconsistencies in categorical and numerical data.</a:t>
            </a:r>
          </a:p>
          <a:p>
            <a:pPr algn="l" marL="545490" indent="-272745" lvl="1">
              <a:lnSpc>
                <a:spcPts val="2728"/>
              </a:lnSpc>
              <a:buAutoNum type="arabicPeriod" startAt="1"/>
            </a:pPr>
            <a:r>
              <a:rPr lang="en-US" sz="2526">
                <a:solidFill>
                  <a:srgbClr val="000000"/>
                </a:solidFill>
                <a:latin typeface="Kabel"/>
                <a:ea typeface="Kabel"/>
                <a:cs typeface="Kabel"/>
                <a:sym typeface="Kabel"/>
              </a:rPr>
              <a:t>Encoding – Converted categorical fields such as Genre and Author into numeric form using Label Encoding and One-Hot Encoding.</a:t>
            </a:r>
          </a:p>
          <a:p>
            <a:pPr algn="l" marL="545490" indent="-272745" lvl="1">
              <a:lnSpc>
                <a:spcPts val="2728"/>
              </a:lnSpc>
              <a:buAutoNum type="arabicPeriod" startAt="1"/>
            </a:pPr>
            <a:r>
              <a:rPr lang="en-US" sz="2526">
                <a:solidFill>
                  <a:srgbClr val="000000"/>
                </a:solidFill>
                <a:latin typeface="Kabel"/>
                <a:ea typeface="Kabel"/>
                <a:cs typeface="Kabel"/>
                <a:sym typeface="Kabel"/>
              </a:rPr>
              <a:t>Feature Scaling – Applied StandardScaler to normalize numerical features like Price, Ratings, and Review Count for better model performance.</a:t>
            </a:r>
          </a:p>
          <a:p>
            <a:pPr algn="l" marL="545490" indent="-272745" lvl="1">
              <a:lnSpc>
                <a:spcPts val="2728"/>
              </a:lnSpc>
              <a:buAutoNum type="arabicPeriod" startAt="1"/>
            </a:pPr>
            <a:r>
              <a:rPr lang="en-US" sz="2526">
                <a:solidFill>
                  <a:srgbClr val="000000"/>
                </a:solidFill>
                <a:latin typeface="Kabel"/>
                <a:ea typeface="Kabel"/>
                <a:cs typeface="Kabel"/>
                <a:sym typeface="Kabel"/>
              </a:rPr>
              <a:t>Input/Ou</a:t>
            </a:r>
            <a:r>
              <a:rPr lang="en-US" sz="2526">
                <a:solidFill>
                  <a:srgbClr val="000000"/>
                </a:solidFill>
                <a:latin typeface="Kabel"/>
                <a:ea typeface="Kabel"/>
                <a:cs typeface="Kabel"/>
                <a:sym typeface="Kabel"/>
              </a:rPr>
              <a:t>tput Split –</a:t>
            </a:r>
          </a:p>
          <a:p>
            <a:pPr algn="l" marL="1090979" indent="-363660" lvl="2">
              <a:lnSpc>
                <a:spcPts val="2728"/>
              </a:lnSpc>
              <a:buFont typeface="Arial"/>
              <a:buChar char="⚬"/>
            </a:pPr>
            <a:r>
              <a:rPr lang="en-US" sz="2526">
                <a:solidFill>
                  <a:srgbClr val="000000"/>
                </a:solidFill>
                <a:latin typeface="Kabel"/>
                <a:ea typeface="Kabel"/>
                <a:cs typeface="Kabel"/>
                <a:sym typeface="Kabel"/>
              </a:rPr>
              <a:t>X: Price, Ratings, Review Count, Genre indicators</a:t>
            </a:r>
          </a:p>
          <a:p>
            <a:pPr algn="l" marL="1090979" indent="-363660" lvl="2">
              <a:lnSpc>
                <a:spcPts val="2728"/>
              </a:lnSpc>
              <a:buFont typeface="Arial"/>
              <a:buChar char="⚬"/>
            </a:pPr>
            <a:r>
              <a:rPr lang="en-US" sz="2526">
                <a:solidFill>
                  <a:srgbClr val="000000"/>
                </a:solidFill>
                <a:latin typeface="Kabel"/>
                <a:ea typeface="Kabel"/>
                <a:cs typeface="Kabel"/>
                <a:sym typeface="Kabel"/>
              </a:rPr>
              <a:t>Y</a:t>
            </a:r>
            <a:r>
              <a:rPr lang="en-US" sz="2526">
                <a:solidFill>
                  <a:srgbClr val="000000"/>
                </a:solidFill>
                <a:latin typeface="Kabel"/>
                <a:ea typeface="Kabel"/>
                <a:cs typeface="Kabel"/>
                <a:sym typeface="Kabel"/>
              </a:rPr>
              <a:t>: Target classification label (e.g., Fiction/Non-Fiction or sales category)</a:t>
            </a:r>
          </a:p>
          <a:p>
            <a:pPr algn="l" marL="545490" indent="-272745" lvl="1">
              <a:lnSpc>
                <a:spcPts val="2728"/>
              </a:lnSpc>
              <a:buAutoNum type="arabicPeriod" startAt="1"/>
            </a:pPr>
            <a:r>
              <a:rPr lang="en-US" sz="2526">
                <a:solidFill>
                  <a:srgbClr val="000000"/>
                </a:solidFill>
                <a:latin typeface="Kabel"/>
                <a:ea typeface="Kabel"/>
                <a:cs typeface="Kabel"/>
                <a:sym typeface="Kabel"/>
              </a:rPr>
              <a:t>Train-Test Split – Divided the dataset in an 80:20 ratio to train models on most data while keeping a portion for unbiased evaluation</a:t>
            </a:r>
            <a:r>
              <a:rPr lang="en-US" sz="2526" u="none">
                <a:solidFill>
                  <a:srgbClr val="000000"/>
                </a:solidFill>
                <a:latin typeface="Kabel"/>
                <a:ea typeface="Kabel"/>
                <a:cs typeface="Kabel"/>
                <a:sym typeface="Kabel"/>
              </a:rPr>
              <a:t>.</a:t>
            </a:r>
          </a:p>
          <a:p>
            <a:pPr algn="l">
              <a:lnSpc>
                <a:spcPts val="2728"/>
              </a:lnSpc>
            </a:pPr>
          </a:p>
        </p:txBody>
      </p:sp>
      <p:sp>
        <p:nvSpPr>
          <p:cNvPr name="Freeform 10" id="10"/>
          <p:cNvSpPr/>
          <p:nvPr/>
        </p:nvSpPr>
        <p:spPr>
          <a:xfrm flipH="false" flipV="false" rot="0">
            <a:off x="12587097" y="2209800"/>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7839128"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3044685" y="477089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3"/>
            <a:stretch>
              <a:fillRect l="0" t="0" r="0" b="0"/>
            </a:stretch>
          </a:blipFill>
        </p:spPr>
      </p:sp>
      <p:grpSp>
        <p:nvGrpSpPr>
          <p:cNvPr name="Group 7" id="7"/>
          <p:cNvGrpSpPr/>
          <p:nvPr/>
        </p:nvGrpSpPr>
        <p:grpSpPr>
          <a:xfrm rot="0">
            <a:off x="-258953" y="9258300"/>
            <a:ext cx="12593115" cy="1518990"/>
            <a:chOff x="0" y="0"/>
            <a:chExt cx="3316705" cy="400063"/>
          </a:xfrm>
        </p:grpSpPr>
        <p:sp>
          <p:nvSpPr>
            <p:cNvPr name="Freeform 8" id="8"/>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9" id="9"/>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497313" y="-5679426"/>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grpSp>
        <p:nvGrpSpPr>
          <p:cNvPr name="Group 11" id="11"/>
          <p:cNvGrpSpPr/>
          <p:nvPr/>
        </p:nvGrpSpPr>
        <p:grpSpPr>
          <a:xfrm rot="0">
            <a:off x="3525889" y="2023771"/>
            <a:ext cx="4831344" cy="1052806"/>
            <a:chOff x="0" y="0"/>
            <a:chExt cx="1272453" cy="277282"/>
          </a:xfrm>
        </p:grpSpPr>
        <p:sp>
          <p:nvSpPr>
            <p:cNvPr name="Freeform 12" id="12"/>
            <p:cNvSpPr/>
            <p:nvPr/>
          </p:nvSpPr>
          <p:spPr>
            <a:xfrm flipH="false" flipV="false" rot="0">
              <a:off x="0" y="0"/>
              <a:ext cx="1272453" cy="277282"/>
            </a:xfrm>
            <a:custGeom>
              <a:avLst/>
              <a:gdLst/>
              <a:ahLst/>
              <a:cxnLst/>
              <a:rect r="r" b="b" t="t" l="l"/>
              <a:pathLst>
                <a:path h="277282" w="1272453">
                  <a:moveTo>
                    <a:pt x="27241" y="0"/>
                  </a:moveTo>
                  <a:lnTo>
                    <a:pt x="1245211" y="0"/>
                  </a:lnTo>
                  <a:cubicBezTo>
                    <a:pt x="1260257" y="0"/>
                    <a:pt x="1272453" y="12196"/>
                    <a:pt x="1272453" y="27241"/>
                  </a:cubicBezTo>
                  <a:lnTo>
                    <a:pt x="1272453" y="250041"/>
                  </a:lnTo>
                  <a:cubicBezTo>
                    <a:pt x="1272453" y="265086"/>
                    <a:pt x="1260257" y="277282"/>
                    <a:pt x="1245211" y="277282"/>
                  </a:cubicBezTo>
                  <a:lnTo>
                    <a:pt x="27241" y="277282"/>
                  </a:lnTo>
                  <a:cubicBezTo>
                    <a:pt x="12196" y="277282"/>
                    <a:pt x="0" y="265086"/>
                    <a:pt x="0" y="250041"/>
                  </a:cubicBezTo>
                  <a:lnTo>
                    <a:pt x="0" y="27241"/>
                  </a:lnTo>
                  <a:cubicBezTo>
                    <a:pt x="0" y="12196"/>
                    <a:pt x="12196" y="0"/>
                    <a:pt x="27241" y="0"/>
                  </a:cubicBezTo>
                  <a:close/>
                </a:path>
              </a:pathLst>
            </a:custGeom>
            <a:solidFill>
              <a:srgbClr val="BB814F"/>
            </a:solidFill>
          </p:spPr>
        </p:sp>
        <p:sp>
          <p:nvSpPr>
            <p:cNvPr name="TextBox 13" id="13"/>
            <p:cNvSpPr txBox="true"/>
            <p:nvPr/>
          </p:nvSpPr>
          <p:spPr>
            <a:xfrm>
              <a:off x="0" y="-114300"/>
              <a:ext cx="1272453" cy="391582"/>
            </a:xfrm>
            <a:prstGeom prst="rect">
              <a:avLst/>
            </a:prstGeom>
          </p:spPr>
          <p:txBody>
            <a:bodyPr anchor="ctr" rtlCol="false" tIns="50800" lIns="50800" bIns="50800" rIns="50800"/>
            <a:lstStyle/>
            <a:p>
              <a:pPr algn="ctr">
                <a:lnSpc>
                  <a:spcPts val="3919"/>
                </a:lnSpc>
              </a:pPr>
              <a:r>
                <a:rPr lang="en-US" b="true" sz="2799">
                  <a:solidFill>
                    <a:srgbClr val="000000"/>
                  </a:solidFill>
                  <a:latin typeface="Kabel Ultra-Bold"/>
                  <a:ea typeface="Kabel Ultra-Bold"/>
                  <a:cs typeface="Kabel Ultra-Bold"/>
                  <a:sym typeface="Kabel Ultra-Bold"/>
                </a:rPr>
                <a:t>Data Cleaning</a:t>
              </a:r>
            </a:p>
          </p:txBody>
        </p:sp>
      </p:grpSp>
      <p:grpSp>
        <p:nvGrpSpPr>
          <p:cNvPr name="Group 14" id="14"/>
          <p:cNvGrpSpPr/>
          <p:nvPr/>
        </p:nvGrpSpPr>
        <p:grpSpPr>
          <a:xfrm rot="0">
            <a:off x="3525889" y="3718086"/>
            <a:ext cx="4831344" cy="1052806"/>
            <a:chOff x="0" y="0"/>
            <a:chExt cx="1272453" cy="277282"/>
          </a:xfrm>
        </p:grpSpPr>
        <p:sp>
          <p:nvSpPr>
            <p:cNvPr name="Freeform 15" id="15"/>
            <p:cNvSpPr/>
            <p:nvPr/>
          </p:nvSpPr>
          <p:spPr>
            <a:xfrm flipH="false" flipV="false" rot="0">
              <a:off x="0" y="0"/>
              <a:ext cx="1272453" cy="277282"/>
            </a:xfrm>
            <a:custGeom>
              <a:avLst/>
              <a:gdLst/>
              <a:ahLst/>
              <a:cxnLst/>
              <a:rect r="r" b="b" t="t" l="l"/>
              <a:pathLst>
                <a:path h="277282" w="1272453">
                  <a:moveTo>
                    <a:pt x="27241" y="0"/>
                  </a:moveTo>
                  <a:lnTo>
                    <a:pt x="1245211" y="0"/>
                  </a:lnTo>
                  <a:cubicBezTo>
                    <a:pt x="1260257" y="0"/>
                    <a:pt x="1272453" y="12196"/>
                    <a:pt x="1272453" y="27241"/>
                  </a:cubicBezTo>
                  <a:lnTo>
                    <a:pt x="1272453" y="250041"/>
                  </a:lnTo>
                  <a:cubicBezTo>
                    <a:pt x="1272453" y="265086"/>
                    <a:pt x="1260257" y="277282"/>
                    <a:pt x="1245211" y="277282"/>
                  </a:cubicBezTo>
                  <a:lnTo>
                    <a:pt x="27241" y="277282"/>
                  </a:lnTo>
                  <a:cubicBezTo>
                    <a:pt x="12196" y="277282"/>
                    <a:pt x="0" y="265086"/>
                    <a:pt x="0" y="250041"/>
                  </a:cubicBezTo>
                  <a:lnTo>
                    <a:pt x="0" y="27241"/>
                  </a:lnTo>
                  <a:cubicBezTo>
                    <a:pt x="0" y="12196"/>
                    <a:pt x="12196" y="0"/>
                    <a:pt x="27241" y="0"/>
                  </a:cubicBezTo>
                  <a:close/>
                </a:path>
              </a:pathLst>
            </a:custGeom>
            <a:solidFill>
              <a:srgbClr val="BB814F"/>
            </a:solidFill>
          </p:spPr>
        </p:sp>
        <p:sp>
          <p:nvSpPr>
            <p:cNvPr name="TextBox 16" id="16"/>
            <p:cNvSpPr txBox="true"/>
            <p:nvPr/>
          </p:nvSpPr>
          <p:spPr>
            <a:xfrm>
              <a:off x="0" y="-114300"/>
              <a:ext cx="1272453" cy="391582"/>
            </a:xfrm>
            <a:prstGeom prst="rect">
              <a:avLst/>
            </a:prstGeom>
          </p:spPr>
          <p:txBody>
            <a:bodyPr anchor="ctr" rtlCol="false" tIns="50800" lIns="50800" bIns="50800" rIns="50800"/>
            <a:lstStyle/>
            <a:p>
              <a:pPr algn="ctr">
                <a:lnSpc>
                  <a:spcPts val="3919"/>
                </a:lnSpc>
              </a:pPr>
              <a:r>
                <a:rPr lang="en-US" b="true" sz="2799">
                  <a:solidFill>
                    <a:srgbClr val="000000"/>
                  </a:solidFill>
                  <a:latin typeface="Kabel Ultra-Bold"/>
                  <a:ea typeface="Kabel Ultra-Bold"/>
                  <a:cs typeface="Kabel Ultra-Bold"/>
                  <a:sym typeface="Kabel Ultra-Bold"/>
                </a:rPr>
                <a:t>Data Preprocessing</a:t>
              </a:r>
            </a:p>
          </p:txBody>
        </p:sp>
      </p:grpSp>
      <p:grpSp>
        <p:nvGrpSpPr>
          <p:cNvPr name="Group 17" id="17"/>
          <p:cNvGrpSpPr/>
          <p:nvPr/>
        </p:nvGrpSpPr>
        <p:grpSpPr>
          <a:xfrm rot="0">
            <a:off x="9930766" y="3718086"/>
            <a:ext cx="4831344" cy="1052806"/>
            <a:chOff x="0" y="0"/>
            <a:chExt cx="1272453" cy="277282"/>
          </a:xfrm>
        </p:grpSpPr>
        <p:sp>
          <p:nvSpPr>
            <p:cNvPr name="Freeform 18" id="18"/>
            <p:cNvSpPr/>
            <p:nvPr/>
          </p:nvSpPr>
          <p:spPr>
            <a:xfrm flipH="false" flipV="false" rot="0">
              <a:off x="0" y="0"/>
              <a:ext cx="1272453" cy="277282"/>
            </a:xfrm>
            <a:custGeom>
              <a:avLst/>
              <a:gdLst/>
              <a:ahLst/>
              <a:cxnLst/>
              <a:rect r="r" b="b" t="t" l="l"/>
              <a:pathLst>
                <a:path h="277282" w="1272453">
                  <a:moveTo>
                    <a:pt x="27241" y="0"/>
                  </a:moveTo>
                  <a:lnTo>
                    <a:pt x="1245211" y="0"/>
                  </a:lnTo>
                  <a:cubicBezTo>
                    <a:pt x="1260257" y="0"/>
                    <a:pt x="1272453" y="12196"/>
                    <a:pt x="1272453" y="27241"/>
                  </a:cubicBezTo>
                  <a:lnTo>
                    <a:pt x="1272453" y="250041"/>
                  </a:lnTo>
                  <a:cubicBezTo>
                    <a:pt x="1272453" y="265086"/>
                    <a:pt x="1260257" y="277282"/>
                    <a:pt x="1245211" y="277282"/>
                  </a:cubicBezTo>
                  <a:lnTo>
                    <a:pt x="27241" y="277282"/>
                  </a:lnTo>
                  <a:cubicBezTo>
                    <a:pt x="12196" y="277282"/>
                    <a:pt x="0" y="265086"/>
                    <a:pt x="0" y="250041"/>
                  </a:cubicBezTo>
                  <a:lnTo>
                    <a:pt x="0" y="27241"/>
                  </a:lnTo>
                  <a:cubicBezTo>
                    <a:pt x="0" y="12196"/>
                    <a:pt x="12196" y="0"/>
                    <a:pt x="27241" y="0"/>
                  </a:cubicBezTo>
                  <a:close/>
                </a:path>
              </a:pathLst>
            </a:custGeom>
            <a:solidFill>
              <a:srgbClr val="BB814F"/>
            </a:solidFill>
          </p:spPr>
        </p:sp>
        <p:sp>
          <p:nvSpPr>
            <p:cNvPr name="TextBox 19" id="19"/>
            <p:cNvSpPr txBox="true"/>
            <p:nvPr/>
          </p:nvSpPr>
          <p:spPr>
            <a:xfrm>
              <a:off x="0" y="-114300"/>
              <a:ext cx="1272453" cy="391582"/>
            </a:xfrm>
            <a:prstGeom prst="rect">
              <a:avLst/>
            </a:prstGeom>
          </p:spPr>
          <p:txBody>
            <a:bodyPr anchor="ctr" rtlCol="false" tIns="50800" lIns="50800" bIns="50800" rIns="50800"/>
            <a:lstStyle/>
            <a:p>
              <a:pPr algn="ctr">
                <a:lnSpc>
                  <a:spcPts val="3919"/>
                </a:lnSpc>
              </a:pPr>
              <a:r>
                <a:rPr lang="en-US" b="true" sz="2799">
                  <a:solidFill>
                    <a:srgbClr val="000000"/>
                  </a:solidFill>
                  <a:latin typeface="Kabel Ultra-Bold"/>
                  <a:ea typeface="Kabel Ultra-Bold"/>
                  <a:cs typeface="Kabel Ultra-Bold"/>
                  <a:sym typeface="Kabel Ultra-Bold"/>
                </a:rPr>
                <a:t>Encoding</a:t>
              </a:r>
            </a:p>
          </p:txBody>
        </p:sp>
      </p:grpSp>
      <p:grpSp>
        <p:nvGrpSpPr>
          <p:cNvPr name="Group 20" id="20"/>
          <p:cNvGrpSpPr/>
          <p:nvPr/>
        </p:nvGrpSpPr>
        <p:grpSpPr>
          <a:xfrm rot="0">
            <a:off x="9930766" y="5462292"/>
            <a:ext cx="4831344" cy="1052806"/>
            <a:chOff x="0" y="0"/>
            <a:chExt cx="1272453" cy="277282"/>
          </a:xfrm>
        </p:grpSpPr>
        <p:sp>
          <p:nvSpPr>
            <p:cNvPr name="Freeform 21" id="21"/>
            <p:cNvSpPr/>
            <p:nvPr/>
          </p:nvSpPr>
          <p:spPr>
            <a:xfrm flipH="false" flipV="false" rot="0">
              <a:off x="0" y="0"/>
              <a:ext cx="1272453" cy="277282"/>
            </a:xfrm>
            <a:custGeom>
              <a:avLst/>
              <a:gdLst/>
              <a:ahLst/>
              <a:cxnLst/>
              <a:rect r="r" b="b" t="t" l="l"/>
              <a:pathLst>
                <a:path h="277282" w="1272453">
                  <a:moveTo>
                    <a:pt x="27241" y="0"/>
                  </a:moveTo>
                  <a:lnTo>
                    <a:pt x="1245211" y="0"/>
                  </a:lnTo>
                  <a:cubicBezTo>
                    <a:pt x="1260257" y="0"/>
                    <a:pt x="1272453" y="12196"/>
                    <a:pt x="1272453" y="27241"/>
                  </a:cubicBezTo>
                  <a:lnTo>
                    <a:pt x="1272453" y="250041"/>
                  </a:lnTo>
                  <a:cubicBezTo>
                    <a:pt x="1272453" y="265086"/>
                    <a:pt x="1260257" y="277282"/>
                    <a:pt x="1245211" y="277282"/>
                  </a:cubicBezTo>
                  <a:lnTo>
                    <a:pt x="27241" y="277282"/>
                  </a:lnTo>
                  <a:cubicBezTo>
                    <a:pt x="12196" y="277282"/>
                    <a:pt x="0" y="265086"/>
                    <a:pt x="0" y="250041"/>
                  </a:cubicBezTo>
                  <a:lnTo>
                    <a:pt x="0" y="27241"/>
                  </a:lnTo>
                  <a:cubicBezTo>
                    <a:pt x="0" y="12196"/>
                    <a:pt x="12196" y="0"/>
                    <a:pt x="27241" y="0"/>
                  </a:cubicBezTo>
                  <a:close/>
                </a:path>
              </a:pathLst>
            </a:custGeom>
            <a:solidFill>
              <a:srgbClr val="BB814F"/>
            </a:solidFill>
          </p:spPr>
        </p:sp>
        <p:sp>
          <p:nvSpPr>
            <p:cNvPr name="TextBox 22" id="22"/>
            <p:cNvSpPr txBox="true"/>
            <p:nvPr/>
          </p:nvSpPr>
          <p:spPr>
            <a:xfrm>
              <a:off x="0" y="-114300"/>
              <a:ext cx="1272453" cy="391582"/>
            </a:xfrm>
            <a:prstGeom prst="rect">
              <a:avLst/>
            </a:prstGeom>
          </p:spPr>
          <p:txBody>
            <a:bodyPr anchor="ctr" rtlCol="false" tIns="50800" lIns="50800" bIns="50800" rIns="50800"/>
            <a:lstStyle/>
            <a:p>
              <a:pPr algn="ctr">
                <a:lnSpc>
                  <a:spcPts val="3919"/>
                </a:lnSpc>
              </a:pPr>
              <a:r>
                <a:rPr lang="en-US" b="true" sz="2799">
                  <a:solidFill>
                    <a:srgbClr val="000000"/>
                  </a:solidFill>
                  <a:latin typeface="Kabel Ultra-Bold"/>
                  <a:ea typeface="Kabel Ultra-Bold"/>
                  <a:cs typeface="Kabel Ultra-Bold"/>
                  <a:sym typeface="Kabel Ultra-Bold"/>
                </a:rPr>
                <a:t>Feature Scaling</a:t>
              </a:r>
            </a:p>
          </p:txBody>
        </p:sp>
      </p:grpSp>
      <p:grpSp>
        <p:nvGrpSpPr>
          <p:cNvPr name="Group 23" id="23"/>
          <p:cNvGrpSpPr/>
          <p:nvPr/>
        </p:nvGrpSpPr>
        <p:grpSpPr>
          <a:xfrm rot="0">
            <a:off x="3525889" y="5462292"/>
            <a:ext cx="4831344" cy="1052806"/>
            <a:chOff x="0" y="0"/>
            <a:chExt cx="1272453" cy="277282"/>
          </a:xfrm>
        </p:grpSpPr>
        <p:sp>
          <p:nvSpPr>
            <p:cNvPr name="Freeform 24" id="24"/>
            <p:cNvSpPr/>
            <p:nvPr/>
          </p:nvSpPr>
          <p:spPr>
            <a:xfrm flipH="false" flipV="false" rot="0">
              <a:off x="0" y="0"/>
              <a:ext cx="1272453" cy="277282"/>
            </a:xfrm>
            <a:custGeom>
              <a:avLst/>
              <a:gdLst/>
              <a:ahLst/>
              <a:cxnLst/>
              <a:rect r="r" b="b" t="t" l="l"/>
              <a:pathLst>
                <a:path h="277282" w="1272453">
                  <a:moveTo>
                    <a:pt x="27241" y="0"/>
                  </a:moveTo>
                  <a:lnTo>
                    <a:pt x="1245211" y="0"/>
                  </a:lnTo>
                  <a:cubicBezTo>
                    <a:pt x="1260257" y="0"/>
                    <a:pt x="1272453" y="12196"/>
                    <a:pt x="1272453" y="27241"/>
                  </a:cubicBezTo>
                  <a:lnTo>
                    <a:pt x="1272453" y="250041"/>
                  </a:lnTo>
                  <a:cubicBezTo>
                    <a:pt x="1272453" y="265086"/>
                    <a:pt x="1260257" y="277282"/>
                    <a:pt x="1245211" y="277282"/>
                  </a:cubicBezTo>
                  <a:lnTo>
                    <a:pt x="27241" y="277282"/>
                  </a:lnTo>
                  <a:cubicBezTo>
                    <a:pt x="12196" y="277282"/>
                    <a:pt x="0" y="265086"/>
                    <a:pt x="0" y="250041"/>
                  </a:cubicBezTo>
                  <a:lnTo>
                    <a:pt x="0" y="27241"/>
                  </a:lnTo>
                  <a:cubicBezTo>
                    <a:pt x="0" y="12196"/>
                    <a:pt x="12196" y="0"/>
                    <a:pt x="27241" y="0"/>
                  </a:cubicBezTo>
                  <a:close/>
                </a:path>
              </a:pathLst>
            </a:custGeom>
            <a:solidFill>
              <a:srgbClr val="BB814F"/>
            </a:solidFill>
          </p:spPr>
        </p:sp>
        <p:sp>
          <p:nvSpPr>
            <p:cNvPr name="TextBox 25" id="25"/>
            <p:cNvSpPr txBox="true"/>
            <p:nvPr/>
          </p:nvSpPr>
          <p:spPr>
            <a:xfrm>
              <a:off x="0" y="-114300"/>
              <a:ext cx="1272453" cy="391582"/>
            </a:xfrm>
            <a:prstGeom prst="rect">
              <a:avLst/>
            </a:prstGeom>
          </p:spPr>
          <p:txBody>
            <a:bodyPr anchor="ctr" rtlCol="false" tIns="50800" lIns="50800" bIns="50800" rIns="50800"/>
            <a:lstStyle/>
            <a:p>
              <a:pPr algn="ctr">
                <a:lnSpc>
                  <a:spcPts val="3919"/>
                </a:lnSpc>
              </a:pPr>
              <a:r>
                <a:rPr lang="en-US" b="true" sz="2799">
                  <a:solidFill>
                    <a:srgbClr val="000000"/>
                  </a:solidFill>
                  <a:latin typeface="Kabel Ultra-Bold"/>
                  <a:ea typeface="Kabel Ultra-Bold"/>
                  <a:cs typeface="Kabel Ultra-Bold"/>
                  <a:sym typeface="Kabel Ultra-Bold"/>
                </a:rPr>
                <a:t>Input/Output Split</a:t>
              </a:r>
            </a:p>
          </p:txBody>
        </p:sp>
      </p:grpSp>
      <p:grpSp>
        <p:nvGrpSpPr>
          <p:cNvPr name="Group 26" id="26"/>
          <p:cNvGrpSpPr/>
          <p:nvPr/>
        </p:nvGrpSpPr>
        <p:grpSpPr>
          <a:xfrm rot="0">
            <a:off x="3525889" y="7210423"/>
            <a:ext cx="4831344" cy="1052806"/>
            <a:chOff x="0" y="0"/>
            <a:chExt cx="1272453" cy="277282"/>
          </a:xfrm>
        </p:grpSpPr>
        <p:sp>
          <p:nvSpPr>
            <p:cNvPr name="Freeform 27" id="27"/>
            <p:cNvSpPr/>
            <p:nvPr/>
          </p:nvSpPr>
          <p:spPr>
            <a:xfrm flipH="false" flipV="false" rot="0">
              <a:off x="0" y="0"/>
              <a:ext cx="1272453" cy="277282"/>
            </a:xfrm>
            <a:custGeom>
              <a:avLst/>
              <a:gdLst/>
              <a:ahLst/>
              <a:cxnLst/>
              <a:rect r="r" b="b" t="t" l="l"/>
              <a:pathLst>
                <a:path h="277282" w="1272453">
                  <a:moveTo>
                    <a:pt x="27241" y="0"/>
                  </a:moveTo>
                  <a:lnTo>
                    <a:pt x="1245211" y="0"/>
                  </a:lnTo>
                  <a:cubicBezTo>
                    <a:pt x="1260257" y="0"/>
                    <a:pt x="1272453" y="12196"/>
                    <a:pt x="1272453" y="27241"/>
                  </a:cubicBezTo>
                  <a:lnTo>
                    <a:pt x="1272453" y="250041"/>
                  </a:lnTo>
                  <a:cubicBezTo>
                    <a:pt x="1272453" y="265086"/>
                    <a:pt x="1260257" y="277282"/>
                    <a:pt x="1245211" y="277282"/>
                  </a:cubicBezTo>
                  <a:lnTo>
                    <a:pt x="27241" y="277282"/>
                  </a:lnTo>
                  <a:cubicBezTo>
                    <a:pt x="12196" y="277282"/>
                    <a:pt x="0" y="265086"/>
                    <a:pt x="0" y="250041"/>
                  </a:cubicBezTo>
                  <a:lnTo>
                    <a:pt x="0" y="27241"/>
                  </a:lnTo>
                  <a:cubicBezTo>
                    <a:pt x="0" y="12196"/>
                    <a:pt x="12196" y="0"/>
                    <a:pt x="27241" y="0"/>
                  </a:cubicBezTo>
                  <a:close/>
                </a:path>
              </a:pathLst>
            </a:custGeom>
            <a:solidFill>
              <a:srgbClr val="BB814F"/>
            </a:solidFill>
          </p:spPr>
        </p:sp>
        <p:sp>
          <p:nvSpPr>
            <p:cNvPr name="TextBox 28" id="28"/>
            <p:cNvSpPr txBox="true"/>
            <p:nvPr/>
          </p:nvSpPr>
          <p:spPr>
            <a:xfrm>
              <a:off x="0" y="-114300"/>
              <a:ext cx="1272453" cy="391582"/>
            </a:xfrm>
            <a:prstGeom prst="rect">
              <a:avLst/>
            </a:prstGeom>
          </p:spPr>
          <p:txBody>
            <a:bodyPr anchor="ctr" rtlCol="false" tIns="50800" lIns="50800" bIns="50800" rIns="50800"/>
            <a:lstStyle/>
            <a:p>
              <a:pPr algn="ctr">
                <a:lnSpc>
                  <a:spcPts val="3919"/>
                </a:lnSpc>
              </a:pPr>
              <a:r>
                <a:rPr lang="en-US" b="true" sz="2799">
                  <a:solidFill>
                    <a:srgbClr val="000000"/>
                  </a:solidFill>
                  <a:latin typeface="Kabel Ultra-Bold"/>
                  <a:ea typeface="Kabel Ultra-Bold"/>
                  <a:cs typeface="Kabel Ultra-Bold"/>
                  <a:sym typeface="Kabel Ultra-Bold"/>
                </a:rPr>
                <a:t>Train-Test Split</a:t>
              </a:r>
            </a:p>
          </p:txBody>
        </p:sp>
      </p:grpSp>
      <p:grpSp>
        <p:nvGrpSpPr>
          <p:cNvPr name="Group 29" id="29"/>
          <p:cNvGrpSpPr/>
          <p:nvPr/>
        </p:nvGrpSpPr>
        <p:grpSpPr>
          <a:xfrm rot="0">
            <a:off x="9930766" y="7210423"/>
            <a:ext cx="4831344" cy="1052806"/>
            <a:chOff x="0" y="0"/>
            <a:chExt cx="1272453" cy="277282"/>
          </a:xfrm>
        </p:grpSpPr>
        <p:sp>
          <p:nvSpPr>
            <p:cNvPr name="Freeform 30" id="30"/>
            <p:cNvSpPr/>
            <p:nvPr/>
          </p:nvSpPr>
          <p:spPr>
            <a:xfrm flipH="false" flipV="false" rot="0">
              <a:off x="0" y="0"/>
              <a:ext cx="1272453" cy="277282"/>
            </a:xfrm>
            <a:custGeom>
              <a:avLst/>
              <a:gdLst/>
              <a:ahLst/>
              <a:cxnLst/>
              <a:rect r="r" b="b" t="t" l="l"/>
              <a:pathLst>
                <a:path h="277282" w="1272453">
                  <a:moveTo>
                    <a:pt x="27241" y="0"/>
                  </a:moveTo>
                  <a:lnTo>
                    <a:pt x="1245211" y="0"/>
                  </a:lnTo>
                  <a:cubicBezTo>
                    <a:pt x="1260257" y="0"/>
                    <a:pt x="1272453" y="12196"/>
                    <a:pt x="1272453" y="27241"/>
                  </a:cubicBezTo>
                  <a:lnTo>
                    <a:pt x="1272453" y="250041"/>
                  </a:lnTo>
                  <a:cubicBezTo>
                    <a:pt x="1272453" y="265086"/>
                    <a:pt x="1260257" y="277282"/>
                    <a:pt x="1245211" y="277282"/>
                  </a:cubicBezTo>
                  <a:lnTo>
                    <a:pt x="27241" y="277282"/>
                  </a:lnTo>
                  <a:cubicBezTo>
                    <a:pt x="12196" y="277282"/>
                    <a:pt x="0" y="265086"/>
                    <a:pt x="0" y="250041"/>
                  </a:cubicBezTo>
                  <a:lnTo>
                    <a:pt x="0" y="27241"/>
                  </a:lnTo>
                  <a:cubicBezTo>
                    <a:pt x="0" y="12196"/>
                    <a:pt x="12196" y="0"/>
                    <a:pt x="27241" y="0"/>
                  </a:cubicBezTo>
                  <a:close/>
                </a:path>
              </a:pathLst>
            </a:custGeom>
            <a:solidFill>
              <a:srgbClr val="BB814F"/>
            </a:solidFill>
          </p:spPr>
        </p:sp>
        <p:sp>
          <p:nvSpPr>
            <p:cNvPr name="TextBox 31" id="31"/>
            <p:cNvSpPr txBox="true"/>
            <p:nvPr/>
          </p:nvSpPr>
          <p:spPr>
            <a:xfrm>
              <a:off x="0" y="-114300"/>
              <a:ext cx="1272453" cy="391582"/>
            </a:xfrm>
            <a:prstGeom prst="rect">
              <a:avLst/>
            </a:prstGeom>
          </p:spPr>
          <p:txBody>
            <a:bodyPr anchor="ctr" rtlCol="false" tIns="50800" lIns="50800" bIns="50800" rIns="50800"/>
            <a:lstStyle/>
            <a:p>
              <a:pPr algn="ctr">
                <a:lnSpc>
                  <a:spcPts val="3919"/>
                </a:lnSpc>
              </a:pPr>
              <a:r>
                <a:rPr lang="en-US" b="true" sz="2799">
                  <a:solidFill>
                    <a:srgbClr val="000000"/>
                  </a:solidFill>
                  <a:latin typeface="Kabel Ultra-Bold"/>
                  <a:ea typeface="Kabel Ultra-Bold"/>
                  <a:cs typeface="Kabel Ultra-Bold"/>
                  <a:sym typeface="Kabel Ultra-Bold"/>
                </a:rPr>
                <a:t>Model Training</a:t>
              </a:r>
            </a:p>
          </p:txBody>
        </p:sp>
      </p:grpSp>
      <p:sp>
        <p:nvSpPr>
          <p:cNvPr name="AutoShape 32" id="32"/>
          <p:cNvSpPr/>
          <p:nvPr/>
        </p:nvSpPr>
        <p:spPr>
          <a:xfrm flipV="true">
            <a:off x="5941561" y="3076577"/>
            <a:ext cx="0" cy="641509"/>
          </a:xfrm>
          <a:prstGeom prst="line">
            <a:avLst/>
          </a:prstGeom>
          <a:ln cap="flat" w="38100">
            <a:solidFill>
              <a:srgbClr val="000000"/>
            </a:solidFill>
            <a:prstDash val="solid"/>
            <a:headEnd type="triangle" len="med" w="lg"/>
            <a:tailEnd type="none" len="sm" w="sm"/>
          </a:ln>
        </p:spPr>
      </p:sp>
      <p:sp>
        <p:nvSpPr>
          <p:cNvPr name="AutoShape 33" id="33"/>
          <p:cNvSpPr/>
          <p:nvPr/>
        </p:nvSpPr>
        <p:spPr>
          <a:xfrm>
            <a:off x="8357234" y="4244489"/>
            <a:ext cx="1573533" cy="0"/>
          </a:xfrm>
          <a:prstGeom prst="line">
            <a:avLst/>
          </a:prstGeom>
          <a:ln cap="flat" w="38100">
            <a:solidFill>
              <a:srgbClr val="000000"/>
            </a:solidFill>
            <a:prstDash val="solid"/>
            <a:headEnd type="none" len="sm" w="sm"/>
            <a:tailEnd type="triangle" len="med" w="lg"/>
          </a:ln>
        </p:spPr>
      </p:sp>
      <p:sp>
        <p:nvSpPr>
          <p:cNvPr name="AutoShape 34" id="34"/>
          <p:cNvSpPr/>
          <p:nvPr/>
        </p:nvSpPr>
        <p:spPr>
          <a:xfrm>
            <a:off x="12346439" y="4770892"/>
            <a:ext cx="0" cy="691401"/>
          </a:xfrm>
          <a:prstGeom prst="line">
            <a:avLst/>
          </a:prstGeom>
          <a:ln cap="flat" w="38100">
            <a:solidFill>
              <a:srgbClr val="000000"/>
            </a:solidFill>
            <a:prstDash val="solid"/>
            <a:headEnd type="none" len="sm" w="sm"/>
            <a:tailEnd type="triangle" len="med" w="lg"/>
          </a:ln>
        </p:spPr>
      </p:sp>
      <p:sp>
        <p:nvSpPr>
          <p:cNvPr name="AutoShape 35" id="35"/>
          <p:cNvSpPr/>
          <p:nvPr/>
        </p:nvSpPr>
        <p:spPr>
          <a:xfrm flipH="true" flipV="true">
            <a:off x="8357234" y="5988695"/>
            <a:ext cx="1595953" cy="1233"/>
          </a:xfrm>
          <a:prstGeom prst="line">
            <a:avLst/>
          </a:prstGeom>
          <a:ln cap="flat" w="38100">
            <a:solidFill>
              <a:srgbClr val="000000"/>
            </a:solidFill>
            <a:prstDash val="solid"/>
            <a:headEnd type="none" len="sm" w="sm"/>
            <a:tailEnd type="triangle" len="med" w="lg"/>
          </a:ln>
        </p:spPr>
      </p:sp>
      <p:sp>
        <p:nvSpPr>
          <p:cNvPr name="AutoShape 36" id="36"/>
          <p:cNvSpPr/>
          <p:nvPr/>
        </p:nvSpPr>
        <p:spPr>
          <a:xfrm>
            <a:off x="5941561" y="6515098"/>
            <a:ext cx="0" cy="695325"/>
          </a:xfrm>
          <a:prstGeom prst="line">
            <a:avLst/>
          </a:prstGeom>
          <a:ln cap="flat" w="38100">
            <a:solidFill>
              <a:srgbClr val="000000"/>
            </a:solidFill>
            <a:prstDash val="solid"/>
            <a:headEnd type="none" len="sm" w="sm"/>
            <a:tailEnd type="triangle" len="med" w="lg"/>
          </a:ln>
        </p:spPr>
      </p:sp>
      <p:sp>
        <p:nvSpPr>
          <p:cNvPr name="AutoShape 37" id="37"/>
          <p:cNvSpPr/>
          <p:nvPr/>
        </p:nvSpPr>
        <p:spPr>
          <a:xfrm>
            <a:off x="8357234" y="7736826"/>
            <a:ext cx="1573533" cy="0"/>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13629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2434697" y="2057400"/>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5"/>
            <a:stretch>
              <a:fillRect l="0" t="0" r="0" b="0"/>
            </a:stretch>
          </a:blipFill>
        </p:spPr>
      </p:sp>
      <p:sp>
        <p:nvSpPr>
          <p:cNvPr name="TextBox 9" id="9"/>
          <p:cNvSpPr txBox="true"/>
          <p:nvPr/>
        </p:nvSpPr>
        <p:spPr>
          <a:xfrm rot="0">
            <a:off x="829050" y="1485705"/>
            <a:ext cx="9240254" cy="571695"/>
          </a:xfrm>
          <a:prstGeom prst="rect">
            <a:avLst/>
          </a:prstGeom>
        </p:spPr>
        <p:txBody>
          <a:bodyPr anchor="t" rtlCol="false" tIns="0" lIns="0" bIns="0" rIns="0">
            <a:spAutoFit/>
          </a:bodyPr>
          <a:lstStyle/>
          <a:p>
            <a:pPr algn="l">
              <a:lnSpc>
                <a:spcPts val="4262"/>
              </a:lnSpc>
            </a:pPr>
            <a:r>
              <a:rPr lang="en-US" sz="3946">
                <a:solidFill>
                  <a:srgbClr val="000000"/>
                </a:solidFill>
                <a:latin typeface="Roller Coaster Serif"/>
                <a:ea typeface="Roller Coaster Serif"/>
                <a:cs typeface="Roller Coaster Serif"/>
                <a:sym typeface="Roller Coaster Serif"/>
              </a:rPr>
              <a:t>Model Training &amp; Classification – Models &amp; Evaluation</a:t>
            </a:r>
          </a:p>
        </p:txBody>
      </p:sp>
      <p:sp>
        <p:nvSpPr>
          <p:cNvPr name="TextBox 10" id="10"/>
          <p:cNvSpPr txBox="true"/>
          <p:nvPr/>
        </p:nvSpPr>
        <p:spPr>
          <a:xfrm rot="0">
            <a:off x="829050" y="2181022"/>
            <a:ext cx="11710494" cy="6925080"/>
          </a:xfrm>
          <a:prstGeom prst="rect">
            <a:avLst/>
          </a:prstGeom>
        </p:spPr>
        <p:txBody>
          <a:bodyPr anchor="t" rtlCol="false" tIns="0" lIns="0" bIns="0" rIns="0">
            <a:spAutoFit/>
          </a:bodyPr>
          <a:lstStyle/>
          <a:p>
            <a:pPr algn="l">
              <a:lnSpc>
                <a:spcPts val="2728"/>
              </a:lnSpc>
            </a:pPr>
            <a:r>
              <a:rPr lang="en-US" sz="2526">
                <a:solidFill>
                  <a:srgbClr val="000000"/>
                </a:solidFill>
                <a:latin typeface="Kabel"/>
                <a:ea typeface="Kabel"/>
                <a:cs typeface="Kabel"/>
                <a:sym typeface="Kabel"/>
              </a:rPr>
              <a:t>Models Implemented</a:t>
            </a:r>
            <a:r>
              <a:rPr lang="en-US" sz="2526">
                <a:solidFill>
                  <a:srgbClr val="000000"/>
                </a:solidFill>
                <a:latin typeface="Kabel"/>
                <a:ea typeface="Kabel"/>
                <a:cs typeface="Kabel"/>
                <a:sym typeface="Kabel"/>
              </a:rPr>
              <a:t> (Am</a:t>
            </a:r>
            <a:r>
              <a:rPr lang="en-US" sz="2526">
                <a:solidFill>
                  <a:srgbClr val="000000"/>
                </a:solidFill>
                <a:latin typeface="Kabel"/>
                <a:ea typeface="Kabel"/>
                <a:cs typeface="Kabel"/>
                <a:sym typeface="Kabel"/>
              </a:rPr>
              <a:t>azon Top 50 Books Dataset):</a:t>
            </a:r>
          </a:p>
          <a:p>
            <a:pPr algn="l" marL="545490" indent="-272745" lvl="1">
              <a:lnSpc>
                <a:spcPts val="2728"/>
              </a:lnSpc>
              <a:buFont typeface="Arial"/>
              <a:buChar char="•"/>
            </a:pPr>
            <a:r>
              <a:rPr lang="en-US" sz="2526">
                <a:solidFill>
                  <a:srgbClr val="000000"/>
                </a:solidFill>
                <a:latin typeface="Kabel"/>
                <a:ea typeface="Kabel"/>
                <a:cs typeface="Kabel"/>
                <a:sym typeface="Kabel"/>
              </a:rPr>
              <a:t>Logistic Regression – Used as a baseline model, providing a simple and interpretable approach for predicting book genres or sales categories.</a:t>
            </a:r>
          </a:p>
          <a:p>
            <a:pPr algn="l" marL="545490" indent="-272745" lvl="1">
              <a:lnSpc>
                <a:spcPts val="2728"/>
              </a:lnSpc>
              <a:buFont typeface="Arial"/>
              <a:buChar char="•"/>
            </a:pPr>
            <a:r>
              <a:rPr lang="en-US" sz="2526">
                <a:solidFill>
                  <a:srgbClr val="000000"/>
                </a:solidFill>
                <a:latin typeface="Kabel"/>
                <a:ea typeface="Kabel"/>
                <a:cs typeface="Kabel"/>
                <a:sym typeface="Kabel"/>
              </a:rPr>
              <a:t>G</a:t>
            </a:r>
            <a:r>
              <a:rPr lang="en-US" sz="2526">
                <a:solidFill>
                  <a:srgbClr val="000000"/>
                </a:solidFill>
                <a:latin typeface="Kabel"/>
                <a:ea typeface="Kabel"/>
                <a:cs typeface="Kabel"/>
                <a:sym typeface="Kabel"/>
              </a:rPr>
              <a:t>aussian Naive Bayes – Offered fast classification, performing effectively on the dataset by leveraging probabilistic assumptions of feature independence.</a:t>
            </a:r>
          </a:p>
          <a:p>
            <a:pPr algn="l" marL="545490" indent="-272745" lvl="1">
              <a:lnSpc>
                <a:spcPts val="2728"/>
              </a:lnSpc>
              <a:buFont typeface="Arial"/>
              <a:buChar char="•"/>
            </a:pPr>
            <a:r>
              <a:rPr lang="en-US" sz="2526">
                <a:solidFill>
                  <a:srgbClr val="000000"/>
                </a:solidFill>
                <a:latin typeface="Kabel"/>
                <a:ea typeface="Kabel"/>
                <a:cs typeface="Kabel"/>
                <a:sym typeface="Kabel"/>
              </a:rPr>
              <a:t>K-Nearest Neighbors (KNN) – Predicted outcomes by measuring similarity between books based on attributes like price, ratings, and review counts.</a:t>
            </a:r>
          </a:p>
          <a:p>
            <a:pPr algn="l" marL="545490" indent="-272745" lvl="1">
              <a:lnSpc>
                <a:spcPts val="2728"/>
              </a:lnSpc>
              <a:buFont typeface="Arial"/>
              <a:buChar char="•"/>
            </a:pPr>
            <a:r>
              <a:rPr lang="en-US" sz="2526">
                <a:solidFill>
                  <a:srgbClr val="000000"/>
                </a:solidFill>
                <a:latin typeface="Kabel"/>
                <a:ea typeface="Kabel"/>
                <a:cs typeface="Kabel"/>
                <a:sym typeface="Kabel"/>
              </a:rPr>
              <a:t>Support Vector Machine (SVM) – Applied to model both linear and non-linear relationships, effectively distinguishing book performance categories.</a:t>
            </a:r>
          </a:p>
          <a:p>
            <a:pPr algn="l" marL="545490" indent="-272745" lvl="1">
              <a:lnSpc>
                <a:spcPts val="2728"/>
              </a:lnSpc>
              <a:buFont typeface="Arial"/>
              <a:buChar char="•"/>
            </a:pPr>
          </a:p>
          <a:p>
            <a:pPr algn="l">
              <a:lnSpc>
                <a:spcPts val="2728"/>
              </a:lnSpc>
            </a:pPr>
            <a:r>
              <a:rPr lang="en-US" sz="2526">
                <a:solidFill>
                  <a:srgbClr val="000000"/>
                </a:solidFill>
                <a:latin typeface="Kabel"/>
                <a:ea typeface="Kabel"/>
                <a:cs typeface="Kabel"/>
                <a:sym typeface="Kabel"/>
              </a:rPr>
              <a:t>Evaluation Metrics:</a:t>
            </a:r>
          </a:p>
          <a:p>
            <a:pPr algn="l" marL="545490" indent="-272745" lvl="1">
              <a:lnSpc>
                <a:spcPts val="2728"/>
              </a:lnSpc>
              <a:buFont typeface="Arial"/>
              <a:buChar char="•"/>
            </a:pPr>
            <a:r>
              <a:rPr lang="en-US" sz="2526">
                <a:solidFill>
                  <a:srgbClr val="000000"/>
                </a:solidFill>
                <a:latin typeface="Kabel"/>
                <a:ea typeface="Kabel"/>
                <a:cs typeface="Kabel"/>
                <a:sym typeface="Kabel"/>
              </a:rPr>
              <a:t>Accuracy – Measured the overall proportion of correctly classified predictions.</a:t>
            </a:r>
          </a:p>
          <a:p>
            <a:pPr algn="l" marL="545490" indent="-272745" lvl="1">
              <a:lnSpc>
                <a:spcPts val="2728"/>
              </a:lnSpc>
              <a:buFont typeface="Arial"/>
              <a:buChar char="•"/>
            </a:pPr>
            <a:r>
              <a:rPr lang="en-US" sz="2526">
                <a:solidFill>
                  <a:srgbClr val="000000"/>
                </a:solidFill>
                <a:latin typeface="Kabel"/>
                <a:ea typeface="Kabel"/>
                <a:cs typeface="Kabel"/>
                <a:sym typeface="Kabel"/>
              </a:rPr>
              <a:t>Precision – Evaluated the proportion of true positives among all predicted positives, highlighting the model’s ability to avoid false positives.</a:t>
            </a:r>
          </a:p>
          <a:p>
            <a:pPr algn="l" marL="545490" indent="-272745" lvl="1">
              <a:lnSpc>
                <a:spcPts val="2728"/>
              </a:lnSpc>
              <a:buFont typeface="Arial"/>
              <a:buChar char="•"/>
            </a:pPr>
            <a:r>
              <a:rPr lang="en-US" sz="2526">
                <a:solidFill>
                  <a:srgbClr val="000000"/>
                </a:solidFill>
                <a:latin typeface="Kabel"/>
                <a:ea typeface="Kabel"/>
                <a:cs typeface="Kabel"/>
                <a:sym typeface="Kabel"/>
              </a:rPr>
              <a:t>R</a:t>
            </a:r>
            <a:r>
              <a:rPr lang="en-US" sz="2526">
                <a:solidFill>
                  <a:srgbClr val="000000"/>
                </a:solidFill>
                <a:latin typeface="Kabel"/>
                <a:ea typeface="Kabel"/>
                <a:cs typeface="Kabel"/>
                <a:sym typeface="Kabel"/>
              </a:rPr>
              <a:t>ecall – Assessed the proportion of true positives correctly identified, emphasizing the model’s ability to capture actual positives.</a:t>
            </a:r>
          </a:p>
          <a:p>
            <a:pPr algn="l" marL="545490" indent="-272745" lvl="1">
              <a:lnSpc>
                <a:spcPts val="2728"/>
              </a:lnSpc>
              <a:buFont typeface="Arial"/>
              <a:buChar char="•"/>
            </a:pPr>
            <a:r>
              <a:rPr lang="en-US" sz="2526">
                <a:solidFill>
                  <a:srgbClr val="000000"/>
                </a:solidFill>
                <a:latin typeface="Kabel"/>
                <a:ea typeface="Kabel"/>
                <a:cs typeface="Kabel"/>
                <a:sym typeface="Kabel"/>
              </a:rPr>
              <a:t>F1</a:t>
            </a:r>
            <a:r>
              <a:rPr lang="en-US" sz="2526">
                <a:solidFill>
                  <a:srgbClr val="000000"/>
                </a:solidFill>
                <a:latin typeface="Kabel"/>
                <a:ea typeface="Kabel"/>
                <a:cs typeface="Kabel"/>
                <a:sym typeface="Kabel"/>
              </a:rPr>
              <a:t> Score – Provided a balanced metric combi</a:t>
            </a:r>
            <a:r>
              <a:rPr lang="en-US" sz="2526">
                <a:solidFill>
                  <a:srgbClr val="000000"/>
                </a:solidFill>
                <a:latin typeface="Kabel"/>
                <a:ea typeface="Kabel"/>
                <a:cs typeface="Kabel"/>
                <a:sym typeface="Kabel"/>
              </a:rPr>
              <a:t>ning</a:t>
            </a:r>
            <a:r>
              <a:rPr lang="en-US" sz="2526">
                <a:solidFill>
                  <a:srgbClr val="000000"/>
                </a:solidFill>
                <a:latin typeface="Kabel"/>
                <a:ea typeface="Kabel"/>
                <a:cs typeface="Kabel"/>
                <a:sym typeface="Kabel"/>
              </a:rPr>
              <a:t> Precision and Recall to account for class imbalance.</a:t>
            </a:r>
          </a:p>
          <a:p>
            <a:pPr algn="l" marL="545490" indent="-272745" lvl="1">
              <a:lnSpc>
                <a:spcPts val="2728"/>
              </a:lnSpc>
              <a:buFont typeface="Arial"/>
              <a:buChar char="•"/>
            </a:pPr>
            <a:r>
              <a:rPr lang="en-US" sz="2526">
                <a:solidFill>
                  <a:srgbClr val="000000"/>
                </a:solidFill>
                <a:latin typeface="Kabel"/>
                <a:ea typeface="Kabel"/>
                <a:cs typeface="Kabel"/>
                <a:sym typeface="Kabel"/>
              </a:rPr>
              <a:t>Confusion Matrix – Visualized correct vs. misclassified predictions across categories for detailed performance analysis.</a:t>
            </a:r>
          </a:p>
          <a:p>
            <a:pPr algn="l">
              <a:lnSpc>
                <a:spcPts val="2728"/>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961292" y="4362429"/>
            <a:ext cx="3979983" cy="6182498"/>
          </a:xfrm>
          <a:custGeom>
            <a:avLst/>
            <a:gdLst/>
            <a:ahLst/>
            <a:cxnLst/>
            <a:rect r="r" b="b" t="t" l="l"/>
            <a:pathLst>
              <a:path h="6182498" w="3979983">
                <a:moveTo>
                  <a:pt x="3979984" y="0"/>
                </a:moveTo>
                <a:lnTo>
                  <a:pt x="0" y="0"/>
                </a:lnTo>
                <a:lnTo>
                  <a:pt x="0" y="6182499"/>
                </a:lnTo>
                <a:lnTo>
                  <a:pt x="3979984" y="6182499"/>
                </a:lnTo>
                <a:lnTo>
                  <a:pt x="3979984" y="0"/>
                </a:lnTo>
                <a:close/>
              </a:path>
            </a:pathLst>
          </a:custGeom>
          <a:blipFill>
            <a:blip r:embed="rId3"/>
            <a:stretch>
              <a:fillRect l="0" t="0" r="0" b="0"/>
            </a:stretch>
          </a:blipFill>
        </p:spPr>
      </p:sp>
      <p:sp>
        <p:nvSpPr>
          <p:cNvPr name="Freeform 7" id="7"/>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5"/>
            <a:stretch>
              <a:fillRect l="0" t="0" r="0" b="0"/>
            </a:stretch>
          </a:blipFill>
        </p:spPr>
      </p:sp>
      <p:sp>
        <p:nvSpPr>
          <p:cNvPr name="Freeform 9" id="9"/>
          <p:cNvSpPr/>
          <p:nvPr/>
        </p:nvSpPr>
        <p:spPr>
          <a:xfrm flipH="true" flipV="false" rot="0">
            <a:off x="10944229" y="1269322"/>
            <a:ext cx="7343771" cy="9017678"/>
          </a:xfrm>
          <a:custGeom>
            <a:avLst/>
            <a:gdLst/>
            <a:ahLst/>
            <a:cxnLst/>
            <a:rect r="r" b="b" t="t" l="l"/>
            <a:pathLst>
              <a:path h="9017678" w="7343771">
                <a:moveTo>
                  <a:pt x="7343771" y="0"/>
                </a:moveTo>
                <a:lnTo>
                  <a:pt x="0" y="0"/>
                </a:lnTo>
                <a:lnTo>
                  <a:pt x="0" y="9017678"/>
                </a:lnTo>
                <a:lnTo>
                  <a:pt x="7343771" y="9017678"/>
                </a:lnTo>
                <a:lnTo>
                  <a:pt x="7343771" y="0"/>
                </a:lnTo>
                <a:close/>
              </a:path>
            </a:pathLst>
          </a:custGeom>
          <a:blipFill>
            <a:blip r:embed="rId6"/>
            <a:stretch>
              <a:fillRect l="0" t="0" r="0" b="0"/>
            </a:stretch>
          </a:blipFill>
        </p:spPr>
      </p:sp>
      <p:sp>
        <p:nvSpPr>
          <p:cNvPr name="Freeform 10" id="10"/>
          <p:cNvSpPr/>
          <p:nvPr/>
        </p:nvSpPr>
        <p:spPr>
          <a:xfrm flipH="false" flipV="false" rot="0">
            <a:off x="913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2367370" y="3854639"/>
            <a:ext cx="10038639" cy="4018493"/>
          </a:xfrm>
          <a:custGeom>
            <a:avLst/>
            <a:gdLst/>
            <a:ahLst/>
            <a:cxnLst/>
            <a:rect r="r" b="b" t="t" l="l"/>
            <a:pathLst>
              <a:path h="4018493" w="10038639">
                <a:moveTo>
                  <a:pt x="0" y="0"/>
                </a:moveTo>
                <a:lnTo>
                  <a:pt x="10038639" y="0"/>
                </a:lnTo>
                <a:lnTo>
                  <a:pt x="10038639" y="4018494"/>
                </a:lnTo>
                <a:lnTo>
                  <a:pt x="0" y="4018494"/>
                </a:lnTo>
                <a:lnTo>
                  <a:pt x="0" y="0"/>
                </a:lnTo>
                <a:close/>
              </a:path>
            </a:pathLst>
          </a:custGeom>
          <a:blipFill>
            <a:blip r:embed="rId9"/>
            <a:stretch>
              <a:fillRect l="0" t="0" r="-3641" b="0"/>
            </a:stretch>
          </a:blipFill>
        </p:spPr>
      </p:sp>
      <p:sp>
        <p:nvSpPr>
          <p:cNvPr name="TextBox 12" id="12"/>
          <p:cNvSpPr txBox="true"/>
          <p:nvPr/>
        </p:nvSpPr>
        <p:spPr>
          <a:xfrm rot="0">
            <a:off x="2578782" y="2200275"/>
            <a:ext cx="9596764" cy="1856773"/>
          </a:xfrm>
          <a:prstGeom prst="rect">
            <a:avLst/>
          </a:prstGeom>
        </p:spPr>
        <p:txBody>
          <a:bodyPr anchor="t" rtlCol="false" tIns="0" lIns="0" bIns="0" rIns="0">
            <a:spAutoFit/>
          </a:bodyPr>
          <a:lstStyle/>
          <a:p>
            <a:pPr algn="l">
              <a:lnSpc>
                <a:spcPts val="14132"/>
              </a:lnSpc>
            </a:pPr>
            <a:r>
              <a:rPr lang="en-US" sz="13085">
                <a:solidFill>
                  <a:srgbClr val="000000"/>
                </a:solidFill>
                <a:latin typeface="Roller Coaster Serif"/>
                <a:ea typeface="Roller Coaster Serif"/>
                <a:cs typeface="Roller Coaster Serif"/>
                <a:sym typeface="Roller Coaster Serif"/>
              </a:rPr>
              <a:t>Result: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6037605" y="9527505"/>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308017" y="4104502"/>
            <a:ext cx="3979983" cy="6182498"/>
          </a:xfrm>
          <a:custGeom>
            <a:avLst/>
            <a:gdLst/>
            <a:ahLst/>
            <a:cxnLst/>
            <a:rect r="r" b="b" t="t" l="l"/>
            <a:pathLst>
              <a:path h="6182498" w="3979983">
                <a:moveTo>
                  <a:pt x="0" y="0"/>
                </a:moveTo>
                <a:lnTo>
                  <a:pt x="3979983" y="0"/>
                </a:lnTo>
                <a:lnTo>
                  <a:pt x="3979983" y="6182498"/>
                </a:lnTo>
                <a:lnTo>
                  <a:pt x="0" y="6182498"/>
                </a:lnTo>
                <a:lnTo>
                  <a:pt x="0" y="0"/>
                </a:lnTo>
                <a:close/>
              </a:path>
            </a:pathLst>
          </a:custGeom>
          <a:blipFill>
            <a:blip r:embed="rId3"/>
            <a:stretch>
              <a:fillRect l="0" t="0" r="0" b="0"/>
            </a:stretch>
          </a:blipFill>
        </p:spPr>
      </p:sp>
      <p:sp>
        <p:nvSpPr>
          <p:cNvPr name="Freeform 7" id="7"/>
          <p:cNvSpPr/>
          <p:nvPr/>
        </p:nvSpPr>
        <p:spPr>
          <a:xfrm flipH="false" flipV="false" rot="0">
            <a:off x="-258953"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true" flipV="false" rot="0">
            <a:off x="-539372" y="2057400"/>
            <a:ext cx="7471791" cy="8229600"/>
          </a:xfrm>
          <a:custGeom>
            <a:avLst/>
            <a:gdLst/>
            <a:ahLst/>
            <a:cxnLst/>
            <a:rect r="r" b="b" t="t" l="l"/>
            <a:pathLst>
              <a:path h="8229600" w="7471791">
                <a:moveTo>
                  <a:pt x="7471791" y="0"/>
                </a:moveTo>
                <a:lnTo>
                  <a:pt x="0" y="0"/>
                </a:lnTo>
                <a:lnTo>
                  <a:pt x="0" y="8229600"/>
                </a:lnTo>
                <a:lnTo>
                  <a:pt x="7471791" y="8229600"/>
                </a:lnTo>
                <a:lnTo>
                  <a:pt x="7471791" y="0"/>
                </a:lnTo>
                <a:close/>
              </a:path>
            </a:pathLst>
          </a:custGeom>
          <a:blipFill>
            <a:blip r:embed="rId5"/>
            <a:stretch>
              <a:fillRect l="0" t="0" r="0" b="0"/>
            </a:stretch>
          </a:blipFill>
        </p:spPr>
      </p:sp>
      <p:sp>
        <p:nvSpPr>
          <p:cNvPr name="Freeform 9" id="9"/>
          <p:cNvSpPr/>
          <p:nvPr/>
        </p:nvSpPr>
        <p:spPr>
          <a:xfrm flipH="false" flipV="false" rot="0">
            <a:off x="-501272" y="1663361"/>
            <a:ext cx="7343771" cy="9017678"/>
          </a:xfrm>
          <a:custGeom>
            <a:avLst/>
            <a:gdLst/>
            <a:ahLst/>
            <a:cxnLst/>
            <a:rect r="r" b="b" t="t" l="l"/>
            <a:pathLst>
              <a:path h="9017678" w="7343771">
                <a:moveTo>
                  <a:pt x="0" y="0"/>
                </a:moveTo>
                <a:lnTo>
                  <a:pt x="7343771" y="0"/>
                </a:lnTo>
                <a:lnTo>
                  <a:pt x="7343771" y="9017678"/>
                </a:lnTo>
                <a:lnTo>
                  <a:pt x="0" y="9017678"/>
                </a:lnTo>
                <a:lnTo>
                  <a:pt x="0" y="0"/>
                </a:lnTo>
                <a:close/>
              </a:path>
            </a:pathLst>
          </a:custGeom>
          <a:blipFill>
            <a:blip r:embed="rId6"/>
            <a:stretch>
              <a:fillRect l="0" t="0" r="0" b="0"/>
            </a:stretch>
          </a:blipFill>
        </p:spPr>
      </p:sp>
      <p:sp>
        <p:nvSpPr>
          <p:cNvPr name="Freeform 10" id="10"/>
          <p:cNvSpPr/>
          <p:nvPr/>
        </p:nvSpPr>
        <p:spPr>
          <a:xfrm flipH="false" flipV="false" rot="0">
            <a:off x="1592976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794043" y="1796711"/>
            <a:ext cx="8584672" cy="1856773"/>
          </a:xfrm>
          <a:prstGeom prst="rect">
            <a:avLst/>
          </a:prstGeom>
        </p:spPr>
        <p:txBody>
          <a:bodyPr anchor="t" rtlCol="false" tIns="0" lIns="0" bIns="0" rIns="0">
            <a:spAutoFit/>
          </a:bodyPr>
          <a:lstStyle/>
          <a:p>
            <a:pPr algn="l">
              <a:lnSpc>
                <a:spcPts val="14132"/>
              </a:lnSpc>
            </a:pPr>
            <a:r>
              <a:rPr lang="en-US" sz="13085">
                <a:solidFill>
                  <a:srgbClr val="000000"/>
                </a:solidFill>
                <a:latin typeface="Roller Coaster Serif"/>
                <a:ea typeface="Roller Coaster Serif"/>
                <a:cs typeface="Roller Coaster Serif"/>
                <a:sym typeface="Roller Coaster Serif"/>
              </a:rPr>
              <a:t>Conclusion</a:t>
            </a:r>
          </a:p>
        </p:txBody>
      </p:sp>
      <p:sp>
        <p:nvSpPr>
          <p:cNvPr name="TextBox 12" id="12"/>
          <p:cNvSpPr txBox="true"/>
          <p:nvPr/>
        </p:nvSpPr>
        <p:spPr>
          <a:xfrm rot="0">
            <a:off x="5794043" y="3387691"/>
            <a:ext cx="9122708" cy="4332930"/>
          </a:xfrm>
          <a:prstGeom prst="rect">
            <a:avLst/>
          </a:prstGeom>
        </p:spPr>
        <p:txBody>
          <a:bodyPr anchor="t" rtlCol="false" tIns="0" lIns="0" bIns="0" rIns="0">
            <a:spAutoFit/>
          </a:bodyPr>
          <a:lstStyle/>
          <a:p>
            <a:pPr algn="l">
              <a:lnSpc>
                <a:spcPts val="3405"/>
              </a:lnSpc>
            </a:pPr>
            <a:r>
              <a:rPr lang="en-US" sz="3152">
                <a:solidFill>
                  <a:srgbClr val="000000"/>
                </a:solidFill>
                <a:latin typeface="Kabel"/>
                <a:ea typeface="Kabel"/>
                <a:cs typeface="Kabel"/>
                <a:sym typeface="Kabel"/>
              </a:rPr>
              <a:t>The analysis of Amazon’s Top-Selling Books highlights that Non-Fiction titles dominate bestseller rankings, reflecting reader demand for informative content. High ratings and extensive review counts significantly influence buyer decisions, while affordable pricing under $105 makes books more accessible. Repeated appearances of certain authors demonstrate the importance of loyal readership and consistent publishing. These insights provide valuable guidance for publishers and authors, enabling them to refine pricing strategies, boost reader engagement, and strengthen brand presence to achieve sustained bestseller success.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0" y="4347257"/>
            <a:ext cx="3979983" cy="6182498"/>
          </a:xfrm>
          <a:custGeom>
            <a:avLst/>
            <a:gdLst/>
            <a:ahLst/>
            <a:cxnLst/>
            <a:rect r="r" b="b" t="t" l="l"/>
            <a:pathLst>
              <a:path h="6182498" w="3979983">
                <a:moveTo>
                  <a:pt x="3979983" y="0"/>
                </a:moveTo>
                <a:lnTo>
                  <a:pt x="0" y="0"/>
                </a:lnTo>
                <a:lnTo>
                  <a:pt x="0" y="6182498"/>
                </a:lnTo>
                <a:lnTo>
                  <a:pt x="3979983" y="6182498"/>
                </a:lnTo>
                <a:lnTo>
                  <a:pt x="3979983" y="0"/>
                </a:lnTo>
                <a:close/>
              </a:path>
            </a:pathLst>
          </a:custGeom>
          <a:blipFill>
            <a:blip r:embed="rId3"/>
            <a:stretch>
              <a:fillRect l="0" t="0" r="0" b="0"/>
            </a:stretch>
          </a:blipFill>
        </p:spPr>
      </p:sp>
      <p:sp>
        <p:nvSpPr>
          <p:cNvPr name="Freeform 7" id="7"/>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5"/>
            <a:stretch>
              <a:fillRect l="0" t="0" r="0" b="0"/>
            </a:stretch>
          </a:blipFill>
        </p:spPr>
      </p:sp>
      <p:sp>
        <p:nvSpPr>
          <p:cNvPr name="Freeform 9" id="9"/>
          <p:cNvSpPr/>
          <p:nvPr/>
        </p:nvSpPr>
        <p:spPr>
          <a:xfrm flipH="true" flipV="false" rot="0">
            <a:off x="10944229" y="1269322"/>
            <a:ext cx="7343771" cy="9017678"/>
          </a:xfrm>
          <a:custGeom>
            <a:avLst/>
            <a:gdLst/>
            <a:ahLst/>
            <a:cxnLst/>
            <a:rect r="r" b="b" t="t" l="l"/>
            <a:pathLst>
              <a:path h="9017678" w="7343771">
                <a:moveTo>
                  <a:pt x="7343771" y="0"/>
                </a:moveTo>
                <a:lnTo>
                  <a:pt x="0" y="0"/>
                </a:lnTo>
                <a:lnTo>
                  <a:pt x="0" y="9017678"/>
                </a:lnTo>
                <a:lnTo>
                  <a:pt x="7343771" y="9017678"/>
                </a:lnTo>
                <a:lnTo>
                  <a:pt x="7343771" y="0"/>
                </a:lnTo>
                <a:close/>
              </a:path>
            </a:pathLst>
          </a:custGeom>
          <a:blipFill>
            <a:blip r:embed="rId6"/>
            <a:stretch>
              <a:fillRect l="0" t="0" r="0" b="0"/>
            </a:stretch>
          </a:blipFill>
        </p:spPr>
      </p:sp>
      <p:sp>
        <p:nvSpPr>
          <p:cNvPr name="Freeform 10" id="10"/>
          <p:cNvSpPr/>
          <p:nvPr/>
        </p:nvSpPr>
        <p:spPr>
          <a:xfrm flipH="false" flipV="false" rot="0">
            <a:off x="913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551313" y="1912684"/>
            <a:ext cx="8584672" cy="1856773"/>
          </a:xfrm>
          <a:prstGeom prst="rect">
            <a:avLst/>
          </a:prstGeom>
        </p:spPr>
        <p:txBody>
          <a:bodyPr anchor="t" rtlCol="false" tIns="0" lIns="0" bIns="0" rIns="0">
            <a:spAutoFit/>
          </a:bodyPr>
          <a:lstStyle/>
          <a:p>
            <a:pPr algn="l">
              <a:lnSpc>
                <a:spcPts val="14132"/>
              </a:lnSpc>
            </a:pPr>
            <a:r>
              <a:rPr lang="en-US" sz="13085">
                <a:solidFill>
                  <a:srgbClr val="000000"/>
                </a:solidFill>
                <a:latin typeface="Roller Coaster Serif"/>
                <a:ea typeface="Roller Coaster Serif"/>
                <a:cs typeface="Roller Coaster Serif"/>
                <a:sym typeface="Roller Coaster Serif"/>
              </a:rPr>
              <a:t>Introduction</a:t>
            </a:r>
          </a:p>
        </p:txBody>
      </p:sp>
      <p:sp>
        <p:nvSpPr>
          <p:cNvPr name="TextBox 12" id="12"/>
          <p:cNvSpPr txBox="true"/>
          <p:nvPr/>
        </p:nvSpPr>
        <p:spPr>
          <a:xfrm rot="0">
            <a:off x="3551313" y="3759741"/>
            <a:ext cx="8034982" cy="4362921"/>
          </a:xfrm>
          <a:prstGeom prst="rect">
            <a:avLst/>
          </a:prstGeom>
        </p:spPr>
        <p:txBody>
          <a:bodyPr anchor="t" rtlCol="false" tIns="0" lIns="0" bIns="0" rIns="0">
            <a:spAutoFit/>
          </a:bodyPr>
          <a:lstStyle/>
          <a:p>
            <a:pPr algn="l">
              <a:lnSpc>
                <a:spcPts val="3408"/>
              </a:lnSpc>
            </a:pPr>
            <a:r>
              <a:rPr lang="en-US" sz="3155">
                <a:solidFill>
                  <a:srgbClr val="000000"/>
                </a:solidFill>
                <a:latin typeface="Kabel"/>
                <a:ea typeface="Kabel"/>
                <a:cs typeface="Kabel"/>
                <a:sym typeface="Kabel"/>
              </a:rPr>
              <a:t>Amazon is the world’s largest online book retailer, offering millions of titles across a wide range of genres. The </a:t>
            </a:r>
            <a:r>
              <a:rPr lang="en-US" sz="3155" b="true">
                <a:solidFill>
                  <a:srgbClr val="000000"/>
                </a:solidFill>
                <a:latin typeface="Kabel Ultra-Bold"/>
                <a:ea typeface="Kabel Ultra-Bold"/>
                <a:cs typeface="Kabel Ultra-Bold"/>
                <a:sym typeface="Kabel Ultra-Bold"/>
              </a:rPr>
              <a:t>Amazon Top Selling Books</a:t>
            </a:r>
            <a:r>
              <a:rPr lang="en-US" sz="3155">
                <a:solidFill>
                  <a:srgbClr val="000000"/>
                </a:solidFill>
                <a:latin typeface="Kabel"/>
                <a:ea typeface="Kabel"/>
                <a:cs typeface="Kabel"/>
                <a:sym typeface="Kabel"/>
              </a:rPr>
              <a:t> list highlights the most purchased and highly rated titles within a given period, reflecting current reader interests and literary trends. These rankings provide valuable insights into reading habits, consumer preferences, and publishing success. The purpose of this study is to analyze the Amazon Top Selling Books dataset, examining patterns in genres, pricing, ratings, and author performance to uncover meaningful takeaways and actionable insights.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0" y="4347257"/>
            <a:ext cx="3979983" cy="6182498"/>
          </a:xfrm>
          <a:custGeom>
            <a:avLst/>
            <a:gdLst/>
            <a:ahLst/>
            <a:cxnLst/>
            <a:rect r="r" b="b" t="t" l="l"/>
            <a:pathLst>
              <a:path h="6182498" w="3979983">
                <a:moveTo>
                  <a:pt x="3979983" y="0"/>
                </a:moveTo>
                <a:lnTo>
                  <a:pt x="0" y="0"/>
                </a:lnTo>
                <a:lnTo>
                  <a:pt x="0" y="6182498"/>
                </a:lnTo>
                <a:lnTo>
                  <a:pt x="3979983" y="6182498"/>
                </a:lnTo>
                <a:lnTo>
                  <a:pt x="3979983" y="0"/>
                </a:lnTo>
                <a:close/>
              </a:path>
            </a:pathLst>
          </a:custGeom>
          <a:blipFill>
            <a:blip r:embed="rId3"/>
            <a:stretch>
              <a:fillRect l="0" t="0" r="0" b="0"/>
            </a:stretch>
          </a:blipFill>
        </p:spPr>
      </p:sp>
      <p:sp>
        <p:nvSpPr>
          <p:cNvPr name="Freeform 7" id="7"/>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5"/>
            <a:stretch>
              <a:fillRect l="0" t="0" r="0" b="0"/>
            </a:stretch>
          </a:blipFill>
        </p:spPr>
      </p:sp>
      <p:sp>
        <p:nvSpPr>
          <p:cNvPr name="Freeform 9" id="9"/>
          <p:cNvSpPr/>
          <p:nvPr/>
        </p:nvSpPr>
        <p:spPr>
          <a:xfrm flipH="true" flipV="false" rot="0">
            <a:off x="10944229" y="1269322"/>
            <a:ext cx="7343771" cy="9017678"/>
          </a:xfrm>
          <a:custGeom>
            <a:avLst/>
            <a:gdLst/>
            <a:ahLst/>
            <a:cxnLst/>
            <a:rect r="r" b="b" t="t" l="l"/>
            <a:pathLst>
              <a:path h="9017678" w="7343771">
                <a:moveTo>
                  <a:pt x="7343771" y="0"/>
                </a:moveTo>
                <a:lnTo>
                  <a:pt x="0" y="0"/>
                </a:lnTo>
                <a:lnTo>
                  <a:pt x="0" y="9017678"/>
                </a:lnTo>
                <a:lnTo>
                  <a:pt x="7343771" y="9017678"/>
                </a:lnTo>
                <a:lnTo>
                  <a:pt x="7343771" y="0"/>
                </a:lnTo>
                <a:close/>
              </a:path>
            </a:pathLst>
          </a:custGeom>
          <a:blipFill>
            <a:blip r:embed="rId6"/>
            <a:stretch>
              <a:fillRect l="0" t="0" r="0" b="0"/>
            </a:stretch>
          </a:blipFill>
        </p:spPr>
      </p:sp>
      <p:sp>
        <p:nvSpPr>
          <p:cNvPr name="Freeform 10" id="10"/>
          <p:cNvSpPr/>
          <p:nvPr/>
        </p:nvSpPr>
        <p:spPr>
          <a:xfrm flipH="false" flipV="false" rot="0">
            <a:off x="913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997141" y="3555650"/>
            <a:ext cx="9337021" cy="2616550"/>
          </a:xfrm>
          <a:prstGeom prst="rect">
            <a:avLst/>
          </a:prstGeom>
        </p:spPr>
        <p:txBody>
          <a:bodyPr anchor="t" rtlCol="false" tIns="0" lIns="0" bIns="0" rIns="0">
            <a:spAutoFit/>
          </a:bodyPr>
          <a:lstStyle/>
          <a:p>
            <a:pPr algn="l">
              <a:lnSpc>
                <a:spcPts val="19933"/>
              </a:lnSpc>
            </a:pPr>
            <a:r>
              <a:rPr lang="en-US" sz="18456">
                <a:solidFill>
                  <a:srgbClr val="000000"/>
                </a:solidFill>
                <a:latin typeface="Roller Coaster Serif"/>
                <a:ea typeface="Roller Coaster Serif"/>
                <a:cs typeface="Roller Coaster Serif"/>
                <a:sym typeface="Roller Coaster Serif"/>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0" y="4347257"/>
            <a:ext cx="3979983" cy="6182498"/>
          </a:xfrm>
          <a:custGeom>
            <a:avLst/>
            <a:gdLst/>
            <a:ahLst/>
            <a:cxnLst/>
            <a:rect r="r" b="b" t="t" l="l"/>
            <a:pathLst>
              <a:path h="6182498" w="3979983">
                <a:moveTo>
                  <a:pt x="3979983" y="0"/>
                </a:moveTo>
                <a:lnTo>
                  <a:pt x="0" y="0"/>
                </a:lnTo>
                <a:lnTo>
                  <a:pt x="0" y="6182498"/>
                </a:lnTo>
                <a:lnTo>
                  <a:pt x="3979983" y="6182498"/>
                </a:lnTo>
                <a:lnTo>
                  <a:pt x="3979983" y="0"/>
                </a:lnTo>
                <a:close/>
              </a:path>
            </a:pathLst>
          </a:custGeom>
          <a:blipFill>
            <a:blip r:embed="rId3"/>
            <a:stretch>
              <a:fillRect l="0" t="0" r="0" b="0"/>
            </a:stretch>
          </a:blipFill>
        </p:spPr>
      </p:sp>
      <p:sp>
        <p:nvSpPr>
          <p:cNvPr name="Freeform 7" id="7"/>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913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6037605" y="9258300"/>
            <a:ext cx="12593115" cy="1518990"/>
            <a:chOff x="0" y="0"/>
            <a:chExt cx="3316705" cy="400063"/>
          </a:xfrm>
        </p:grpSpPr>
        <p:sp>
          <p:nvSpPr>
            <p:cNvPr name="Freeform 10" id="10"/>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11" id="11"/>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3648762">
            <a:off x="15720318" y="8443409"/>
            <a:ext cx="2777745" cy="1934005"/>
          </a:xfrm>
          <a:custGeom>
            <a:avLst/>
            <a:gdLst/>
            <a:ahLst/>
            <a:cxnLst/>
            <a:rect r="r" b="b" t="t" l="l"/>
            <a:pathLst>
              <a:path h="1934005" w="2777745">
                <a:moveTo>
                  <a:pt x="0" y="0"/>
                </a:moveTo>
                <a:lnTo>
                  <a:pt x="2777746" y="0"/>
                </a:lnTo>
                <a:lnTo>
                  <a:pt x="2777746" y="1934005"/>
                </a:lnTo>
                <a:lnTo>
                  <a:pt x="0" y="1934005"/>
                </a:lnTo>
                <a:lnTo>
                  <a:pt x="0" y="0"/>
                </a:lnTo>
                <a:close/>
              </a:path>
            </a:pathLst>
          </a:custGeom>
          <a:blipFill>
            <a:blip r:embed="rId7"/>
            <a:stretch>
              <a:fillRect l="0" t="0" r="0" b="0"/>
            </a:stretch>
          </a:blipFill>
        </p:spPr>
      </p:sp>
      <p:sp>
        <p:nvSpPr>
          <p:cNvPr name="TextBox 13" id="13"/>
          <p:cNvSpPr txBox="true"/>
          <p:nvPr/>
        </p:nvSpPr>
        <p:spPr>
          <a:xfrm rot="0">
            <a:off x="3365244" y="1706112"/>
            <a:ext cx="7532268" cy="1353938"/>
          </a:xfrm>
          <a:prstGeom prst="rect">
            <a:avLst/>
          </a:prstGeom>
        </p:spPr>
        <p:txBody>
          <a:bodyPr anchor="t" rtlCol="false" tIns="0" lIns="0" bIns="0" rIns="0">
            <a:spAutoFit/>
          </a:bodyPr>
          <a:lstStyle/>
          <a:p>
            <a:pPr algn="l">
              <a:lnSpc>
                <a:spcPts val="5238"/>
              </a:lnSpc>
            </a:pPr>
            <a:r>
              <a:rPr lang="en-US" sz="4850">
                <a:solidFill>
                  <a:srgbClr val="000000"/>
                </a:solidFill>
                <a:latin typeface="Roller Coaster Serif"/>
                <a:ea typeface="Roller Coaster Serif"/>
                <a:cs typeface="Roller Coaster Serif"/>
                <a:sym typeface="Roller Coaster Serif"/>
              </a:rPr>
              <a:t>Project Overview – Data Analysis of Amazon’s Top Selling Books</a:t>
            </a:r>
          </a:p>
        </p:txBody>
      </p:sp>
      <p:sp>
        <p:nvSpPr>
          <p:cNvPr name="TextBox 14" id="14"/>
          <p:cNvSpPr txBox="true"/>
          <p:nvPr/>
        </p:nvSpPr>
        <p:spPr>
          <a:xfrm rot="0">
            <a:off x="3352669" y="3031476"/>
            <a:ext cx="14935331" cy="5707057"/>
          </a:xfrm>
          <a:prstGeom prst="rect">
            <a:avLst/>
          </a:prstGeom>
        </p:spPr>
        <p:txBody>
          <a:bodyPr anchor="t" rtlCol="false" tIns="0" lIns="0" bIns="0" rIns="0">
            <a:spAutoFit/>
          </a:bodyPr>
          <a:lstStyle/>
          <a:p>
            <a:pPr algn="l">
              <a:lnSpc>
                <a:spcPts val="2812"/>
              </a:lnSpc>
            </a:pPr>
            <a:r>
              <a:rPr lang="en-US" sz="2603">
                <a:solidFill>
                  <a:srgbClr val="000000"/>
                </a:solidFill>
                <a:latin typeface="Kabel"/>
                <a:ea typeface="Kabel"/>
                <a:cs typeface="Kabel"/>
                <a:sym typeface="Kabel"/>
              </a:rPr>
              <a:t>Objective:</a:t>
            </a:r>
          </a:p>
          <a:p>
            <a:pPr algn="l">
              <a:lnSpc>
                <a:spcPts val="2812"/>
              </a:lnSpc>
            </a:pPr>
            <a:r>
              <a:rPr lang="en-US" sz="2603">
                <a:solidFill>
                  <a:srgbClr val="000000"/>
                </a:solidFill>
                <a:latin typeface="Kabel"/>
                <a:ea typeface="Kabel"/>
                <a:cs typeface="Kabel"/>
                <a:sym typeface="Kabel"/>
              </a:rPr>
              <a:t> Analyze </a:t>
            </a:r>
            <a:r>
              <a:rPr lang="en-US" sz="2603">
                <a:solidFill>
                  <a:srgbClr val="000000"/>
                </a:solidFill>
                <a:latin typeface="Kabel"/>
                <a:ea typeface="Kabel"/>
                <a:cs typeface="Kabel"/>
                <a:sym typeface="Kabel"/>
              </a:rPr>
              <a:t>Amazon’s Top Selling Books using modern data analytics &amp; machine learning to uncover patterns and make predictions.</a:t>
            </a:r>
          </a:p>
          <a:p>
            <a:pPr algn="l">
              <a:lnSpc>
                <a:spcPts val="2812"/>
              </a:lnSpc>
            </a:pPr>
            <a:r>
              <a:rPr lang="en-US" sz="2603">
                <a:solidFill>
                  <a:srgbClr val="000000"/>
                </a:solidFill>
                <a:latin typeface="Kabel"/>
                <a:ea typeface="Kabel"/>
                <a:cs typeface="Kabel"/>
                <a:sym typeface="Kabel"/>
              </a:rPr>
              <a:t>Dataset Includes:</a:t>
            </a:r>
          </a:p>
          <a:p>
            <a:pPr algn="l" marL="562157" indent="-281078" lvl="1">
              <a:lnSpc>
                <a:spcPts val="2812"/>
              </a:lnSpc>
              <a:buFont typeface="Arial"/>
              <a:buChar char="•"/>
            </a:pPr>
            <a:r>
              <a:rPr lang="en-US" sz="2603">
                <a:solidFill>
                  <a:srgbClr val="000000"/>
                </a:solidFill>
                <a:latin typeface="Kabel"/>
                <a:ea typeface="Kabel"/>
                <a:cs typeface="Kabel"/>
                <a:sym typeface="Kabel"/>
              </a:rPr>
              <a:t>Title, Author, Genre, Rating, Reviews, Price</a:t>
            </a:r>
          </a:p>
          <a:p>
            <a:pPr algn="l">
              <a:lnSpc>
                <a:spcPts val="2812"/>
              </a:lnSpc>
            </a:pPr>
            <a:r>
              <a:rPr lang="en-US" sz="2603">
                <a:solidFill>
                  <a:srgbClr val="000000"/>
                </a:solidFill>
                <a:latin typeface="Kabel"/>
                <a:ea typeface="Kabel"/>
                <a:cs typeface="Kabel"/>
                <a:sym typeface="Kabel"/>
              </a:rPr>
              <a:t>Tools Used:</a:t>
            </a:r>
          </a:p>
          <a:p>
            <a:pPr algn="l" marL="562157" indent="-281078" lvl="1">
              <a:lnSpc>
                <a:spcPts val="2812"/>
              </a:lnSpc>
              <a:buFont typeface="Arial"/>
              <a:buChar char="•"/>
            </a:pPr>
            <a:r>
              <a:rPr lang="en-US" sz="2603">
                <a:solidFill>
                  <a:srgbClr val="000000"/>
                </a:solidFill>
                <a:latin typeface="Kabel"/>
                <a:ea typeface="Kabel"/>
                <a:cs typeface="Kabel"/>
                <a:sym typeface="Kabel"/>
              </a:rPr>
              <a:t>Excel, Power BI, Tableau, Python</a:t>
            </a:r>
          </a:p>
          <a:p>
            <a:pPr algn="l">
              <a:lnSpc>
                <a:spcPts val="2812"/>
              </a:lnSpc>
            </a:pPr>
            <a:r>
              <a:rPr lang="en-US" sz="2603">
                <a:solidFill>
                  <a:srgbClr val="000000"/>
                </a:solidFill>
                <a:latin typeface="Kabel"/>
                <a:ea typeface="Kabel"/>
                <a:cs typeface="Kabel"/>
                <a:sym typeface="Kabel"/>
              </a:rPr>
              <a:t>Approaches:</a:t>
            </a:r>
          </a:p>
          <a:p>
            <a:pPr algn="l" marL="562157" indent="-281078" lvl="1">
              <a:lnSpc>
                <a:spcPts val="2812"/>
              </a:lnSpc>
              <a:buFont typeface="Arial"/>
              <a:buChar char="•"/>
            </a:pPr>
            <a:r>
              <a:rPr lang="en-US" sz="2603">
                <a:solidFill>
                  <a:srgbClr val="000000"/>
                </a:solidFill>
                <a:latin typeface="Kabel"/>
                <a:ea typeface="Kabel"/>
                <a:cs typeface="Kabel"/>
                <a:sym typeface="Kabel"/>
              </a:rPr>
              <a:t>Manual Spreadsheet Analysis – Filters, pivot tables, charts</a:t>
            </a:r>
          </a:p>
          <a:p>
            <a:pPr algn="l" marL="562157" indent="-281078" lvl="1">
              <a:lnSpc>
                <a:spcPts val="2812"/>
              </a:lnSpc>
              <a:buFont typeface="Arial"/>
              <a:buChar char="•"/>
            </a:pPr>
            <a:r>
              <a:rPr lang="en-US" sz="2603">
                <a:solidFill>
                  <a:srgbClr val="000000"/>
                </a:solidFill>
                <a:latin typeface="Kabel"/>
                <a:ea typeface="Kabel"/>
                <a:cs typeface="Kabel"/>
                <a:sym typeface="Kabel"/>
              </a:rPr>
              <a:t>Dashboards – Interactive insights with Power BI,Tableau and Excel.</a:t>
            </a:r>
          </a:p>
          <a:p>
            <a:pPr algn="l" marL="562157" indent="-281078" lvl="1">
              <a:lnSpc>
                <a:spcPts val="2812"/>
              </a:lnSpc>
              <a:buFont typeface="Arial"/>
              <a:buChar char="•"/>
            </a:pPr>
            <a:r>
              <a:rPr lang="en-US" sz="2603">
                <a:solidFill>
                  <a:srgbClr val="000000"/>
                </a:solidFill>
                <a:latin typeface="Kabel"/>
                <a:ea typeface="Kabel"/>
                <a:cs typeface="Kabel"/>
                <a:sym typeface="Kabel"/>
              </a:rPr>
              <a:t>Statistical &amp; EDA – Pandas, Matplotlib, Seaborn</a:t>
            </a:r>
          </a:p>
          <a:p>
            <a:pPr algn="l" marL="562157" indent="-281078" lvl="1">
              <a:lnSpc>
                <a:spcPts val="2812"/>
              </a:lnSpc>
              <a:buFont typeface="Arial"/>
              <a:buChar char="•"/>
            </a:pPr>
            <a:r>
              <a:rPr lang="en-US" sz="2603">
                <a:solidFill>
                  <a:srgbClr val="000000"/>
                </a:solidFill>
                <a:latin typeface="Kabel"/>
                <a:ea typeface="Kabel"/>
                <a:cs typeface="Kabel"/>
                <a:sym typeface="Kabel"/>
              </a:rPr>
              <a:t>Predictive Modeling – Logistic Regression, Naive Bayes, KNN, SVM</a:t>
            </a:r>
          </a:p>
          <a:p>
            <a:pPr algn="l" marL="562157" indent="-281078" lvl="1">
              <a:lnSpc>
                <a:spcPts val="2812"/>
              </a:lnSpc>
              <a:buFont typeface="Arial"/>
              <a:buChar char="•"/>
            </a:pPr>
            <a:r>
              <a:rPr lang="en-US" sz="2603">
                <a:solidFill>
                  <a:srgbClr val="000000"/>
                </a:solidFill>
                <a:latin typeface="Kabel"/>
                <a:ea typeface="Kabel"/>
                <a:cs typeface="Kabel"/>
                <a:sym typeface="Kabel"/>
              </a:rPr>
              <a:t>Data Preprocessing – Encoding, scaling, dataset splitting</a:t>
            </a:r>
          </a:p>
          <a:p>
            <a:pPr algn="l">
              <a:lnSpc>
                <a:spcPts val="2812"/>
              </a:lnSpc>
            </a:pPr>
          </a:p>
          <a:p>
            <a:pPr algn="l">
              <a:lnSpc>
                <a:spcPts val="2812"/>
              </a:lnSpc>
            </a:pPr>
            <a:r>
              <a:rPr lang="en-US" sz="2603">
                <a:solidFill>
                  <a:srgbClr val="000000"/>
                </a:solidFill>
                <a:latin typeface="Kabel"/>
                <a:ea typeface="Kabel"/>
                <a:cs typeface="Kabel"/>
                <a:sym typeface="Kabel"/>
              </a:rPr>
              <a:t>Outcome:</a:t>
            </a:r>
          </a:p>
          <a:p>
            <a:pPr algn="l">
              <a:lnSpc>
                <a:spcPts val="2812"/>
              </a:lnSpc>
            </a:pPr>
            <a:r>
              <a:rPr lang="en-US" sz="2603">
                <a:solidFill>
                  <a:srgbClr val="000000"/>
                </a:solidFill>
                <a:latin typeface="Kabel"/>
                <a:ea typeface="Kabel"/>
                <a:cs typeface="Kabel"/>
                <a:sym typeface="Kabel"/>
              </a:rPr>
              <a:t> Deliver actionable insights &amp; predictions to aid publishers, sellers, and marketers in forecasting and strategic planning.</a:t>
            </a:r>
          </a:p>
          <a:p>
            <a:pPr algn="l">
              <a:lnSpc>
                <a:spcPts val="281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0" y="4347257"/>
            <a:ext cx="3979983" cy="6182498"/>
          </a:xfrm>
          <a:custGeom>
            <a:avLst/>
            <a:gdLst/>
            <a:ahLst/>
            <a:cxnLst/>
            <a:rect r="r" b="b" t="t" l="l"/>
            <a:pathLst>
              <a:path h="6182498" w="3979983">
                <a:moveTo>
                  <a:pt x="3979983" y="0"/>
                </a:moveTo>
                <a:lnTo>
                  <a:pt x="0" y="0"/>
                </a:lnTo>
                <a:lnTo>
                  <a:pt x="0" y="6182498"/>
                </a:lnTo>
                <a:lnTo>
                  <a:pt x="3979983" y="6182498"/>
                </a:lnTo>
                <a:lnTo>
                  <a:pt x="3979983" y="0"/>
                </a:lnTo>
                <a:close/>
              </a:path>
            </a:pathLst>
          </a:custGeom>
          <a:blipFill>
            <a:blip r:embed="rId3"/>
            <a:stretch>
              <a:fillRect l="0" t="0" r="0" b="0"/>
            </a:stretch>
          </a:blipFill>
        </p:spPr>
      </p:sp>
      <p:sp>
        <p:nvSpPr>
          <p:cNvPr name="Freeform 7" id="7"/>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5"/>
            <a:stretch>
              <a:fillRect l="0" t="0" r="0" b="0"/>
            </a:stretch>
          </a:blipFill>
        </p:spPr>
      </p:sp>
      <p:sp>
        <p:nvSpPr>
          <p:cNvPr name="Freeform 9" id="9"/>
          <p:cNvSpPr/>
          <p:nvPr/>
        </p:nvSpPr>
        <p:spPr>
          <a:xfrm flipH="true" flipV="false" rot="0">
            <a:off x="10944229" y="1269322"/>
            <a:ext cx="7343771" cy="9017678"/>
          </a:xfrm>
          <a:custGeom>
            <a:avLst/>
            <a:gdLst/>
            <a:ahLst/>
            <a:cxnLst/>
            <a:rect r="r" b="b" t="t" l="l"/>
            <a:pathLst>
              <a:path h="9017678" w="7343771">
                <a:moveTo>
                  <a:pt x="7343771" y="0"/>
                </a:moveTo>
                <a:lnTo>
                  <a:pt x="0" y="0"/>
                </a:lnTo>
                <a:lnTo>
                  <a:pt x="0" y="9017678"/>
                </a:lnTo>
                <a:lnTo>
                  <a:pt x="7343771" y="9017678"/>
                </a:lnTo>
                <a:lnTo>
                  <a:pt x="7343771" y="0"/>
                </a:lnTo>
                <a:close/>
              </a:path>
            </a:pathLst>
          </a:custGeom>
          <a:blipFill>
            <a:blip r:embed="rId6"/>
            <a:stretch>
              <a:fillRect l="0" t="0" r="0" b="0"/>
            </a:stretch>
          </a:blipFill>
        </p:spPr>
      </p:sp>
      <p:sp>
        <p:nvSpPr>
          <p:cNvPr name="Freeform 10" id="10"/>
          <p:cNvSpPr/>
          <p:nvPr/>
        </p:nvSpPr>
        <p:spPr>
          <a:xfrm flipH="false" flipV="false" rot="0">
            <a:off x="913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551313" y="2006593"/>
            <a:ext cx="8459873" cy="2055983"/>
          </a:xfrm>
          <a:prstGeom prst="rect">
            <a:avLst/>
          </a:prstGeom>
        </p:spPr>
        <p:txBody>
          <a:bodyPr anchor="t" rtlCol="false" tIns="0" lIns="0" bIns="0" rIns="0">
            <a:spAutoFit/>
          </a:bodyPr>
          <a:lstStyle/>
          <a:p>
            <a:pPr algn="l">
              <a:lnSpc>
                <a:spcPts val="7969"/>
              </a:lnSpc>
            </a:pPr>
            <a:r>
              <a:rPr lang="en-US" sz="7379">
                <a:solidFill>
                  <a:srgbClr val="000000"/>
                </a:solidFill>
                <a:latin typeface="Roller Coaster Serif"/>
                <a:ea typeface="Roller Coaster Serif"/>
                <a:cs typeface="Roller Coaster Serif"/>
                <a:sym typeface="Roller Coaster Serif"/>
              </a:rPr>
              <a:t>WHAT ARE AMAZON BESTSELLING BOOKS?</a:t>
            </a:r>
          </a:p>
        </p:txBody>
      </p:sp>
      <p:sp>
        <p:nvSpPr>
          <p:cNvPr name="TextBox 12" id="12"/>
          <p:cNvSpPr txBox="true"/>
          <p:nvPr/>
        </p:nvSpPr>
        <p:spPr>
          <a:xfrm rot="0">
            <a:off x="3083031" y="4137693"/>
            <a:ext cx="8293643" cy="4030914"/>
          </a:xfrm>
          <a:prstGeom prst="rect">
            <a:avLst/>
          </a:prstGeom>
        </p:spPr>
        <p:txBody>
          <a:bodyPr anchor="t" rtlCol="false" tIns="0" lIns="0" bIns="0" rIns="0">
            <a:spAutoFit/>
          </a:bodyPr>
          <a:lstStyle/>
          <a:p>
            <a:pPr algn="l" marL="700739" indent="-350369" lvl="1">
              <a:lnSpc>
                <a:spcPts val="3505"/>
              </a:lnSpc>
              <a:buFont typeface="Arial"/>
              <a:buChar char="•"/>
            </a:pPr>
            <a:r>
              <a:rPr lang="en-US" sz="3245">
                <a:solidFill>
                  <a:srgbClr val="000000"/>
                </a:solidFill>
                <a:latin typeface="Kabel"/>
                <a:ea typeface="Kabel"/>
                <a:cs typeface="Kabel"/>
                <a:sym typeface="Kabel"/>
              </a:rPr>
              <a:t>Amazon Bestselling Books are ranked based on their overall sales performance in the Amazon marketplace.</a:t>
            </a:r>
          </a:p>
          <a:p>
            <a:pPr algn="l" marL="700739" indent="-350369" lvl="1">
              <a:lnSpc>
                <a:spcPts val="3505"/>
              </a:lnSpc>
              <a:buFont typeface="Arial"/>
              <a:buChar char="•"/>
            </a:pPr>
            <a:r>
              <a:rPr lang="en-US" sz="3245">
                <a:solidFill>
                  <a:srgbClr val="000000"/>
                </a:solidFill>
                <a:latin typeface="Kabel"/>
                <a:ea typeface="Kabel"/>
                <a:cs typeface="Kabel"/>
                <a:sym typeface="Kabel"/>
              </a:rPr>
              <a:t>These rankings are updated hourly, taking into account both recent purchases and historical sales trends.</a:t>
            </a:r>
          </a:p>
          <a:p>
            <a:pPr algn="l" marL="700739" indent="-350369" lvl="1">
              <a:lnSpc>
                <a:spcPts val="3505"/>
              </a:lnSpc>
              <a:buFont typeface="Arial"/>
              <a:buChar char="•"/>
            </a:pPr>
            <a:r>
              <a:rPr lang="en-US" sz="3245">
                <a:solidFill>
                  <a:srgbClr val="000000"/>
                </a:solidFill>
                <a:latin typeface="Kabel"/>
                <a:ea typeface="Kabel"/>
                <a:cs typeface="Kabel"/>
                <a:sym typeface="Kabel"/>
              </a:rPr>
              <a:t>The list features titles from both Fiction and Non-Fiction categories, covering a wide range of reader interests.</a:t>
            </a:r>
          </a:p>
          <a:p>
            <a:pPr algn="l" marL="700739" indent="-350369" lvl="1">
              <a:lnSpc>
                <a:spcPts val="3505"/>
              </a:lnSpc>
              <a:buFont typeface="Arial"/>
              <a:buChar char="•"/>
            </a:pPr>
            <a:r>
              <a:rPr lang="en-US" sz="3245">
                <a:solidFill>
                  <a:srgbClr val="000000"/>
                </a:solidFill>
                <a:latin typeface="Kabel"/>
                <a:ea typeface="Kabel"/>
                <a:cs typeface="Kabel"/>
                <a:sym typeface="Kabel"/>
              </a:rPr>
              <a:t>Selections are often influenced by pop culture movements, media coverage, and the popularity of authors.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6037605" y="9527505"/>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308017" y="4104502"/>
            <a:ext cx="3979983" cy="6182498"/>
          </a:xfrm>
          <a:custGeom>
            <a:avLst/>
            <a:gdLst/>
            <a:ahLst/>
            <a:cxnLst/>
            <a:rect r="r" b="b" t="t" l="l"/>
            <a:pathLst>
              <a:path h="6182498" w="3979983">
                <a:moveTo>
                  <a:pt x="0" y="0"/>
                </a:moveTo>
                <a:lnTo>
                  <a:pt x="3979983" y="0"/>
                </a:lnTo>
                <a:lnTo>
                  <a:pt x="3979983" y="6182498"/>
                </a:lnTo>
                <a:lnTo>
                  <a:pt x="0" y="6182498"/>
                </a:lnTo>
                <a:lnTo>
                  <a:pt x="0" y="0"/>
                </a:lnTo>
                <a:close/>
              </a:path>
            </a:pathLst>
          </a:custGeom>
          <a:blipFill>
            <a:blip r:embed="rId3"/>
            <a:stretch>
              <a:fillRect l="0" t="0" r="0" b="0"/>
            </a:stretch>
          </a:blipFill>
        </p:spPr>
      </p:sp>
      <p:sp>
        <p:nvSpPr>
          <p:cNvPr name="Freeform 7" id="7"/>
          <p:cNvSpPr/>
          <p:nvPr/>
        </p:nvSpPr>
        <p:spPr>
          <a:xfrm flipH="false" flipV="false" rot="0">
            <a:off x="-258953"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true" flipV="false" rot="0">
            <a:off x="-258953" y="2057400"/>
            <a:ext cx="7471791" cy="8229600"/>
          </a:xfrm>
          <a:custGeom>
            <a:avLst/>
            <a:gdLst/>
            <a:ahLst/>
            <a:cxnLst/>
            <a:rect r="r" b="b" t="t" l="l"/>
            <a:pathLst>
              <a:path h="8229600" w="7471791">
                <a:moveTo>
                  <a:pt x="7471791" y="0"/>
                </a:moveTo>
                <a:lnTo>
                  <a:pt x="0" y="0"/>
                </a:lnTo>
                <a:lnTo>
                  <a:pt x="0" y="8229600"/>
                </a:lnTo>
                <a:lnTo>
                  <a:pt x="7471791" y="8229600"/>
                </a:lnTo>
                <a:lnTo>
                  <a:pt x="7471791" y="0"/>
                </a:lnTo>
                <a:close/>
              </a:path>
            </a:pathLst>
          </a:custGeom>
          <a:blipFill>
            <a:blip r:embed="rId5"/>
            <a:stretch>
              <a:fillRect l="0" t="0" r="0" b="0"/>
            </a:stretch>
          </a:blipFill>
        </p:spPr>
      </p:sp>
      <p:sp>
        <p:nvSpPr>
          <p:cNvPr name="Freeform 9" id="9"/>
          <p:cNvSpPr/>
          <p:nvPr/>
        </p:nvSpPr>
        <p:spPr>
          <a:xfrm flipH="false" flipV="false" rot="0">
            <a:off x="0" y="1663361"/>
            <a:ext cx="7343771" cy="9017678"/>
          </a:xfrm>
          <a:custGeom>
            <a:avLst/>
            <a:gdLst/>
            <a:ahLst/>
            <a:cxnLst/>
            <a:rect r="r" b="b" t="t" l="l"/>
            <a:pathLst>
              <a:path h="9017678" w="7343771">
                <a:moveTo>
                  <a:pt x="0" y="0"/>
                </a:moveTo>
                <a:lnTo>
                  <a:pt x="7343771" y="0"/>
                </a:lnTo>
                <a:lnTo>
                  <a:pt x="7343771" y="9017678"/>
                </a:lnTo>
                <a:lnTo>
                  <a:pt x="0" y="9017678"/>
                </a:lnTo>
                <a:lnTo>
                  <a:pt x="0" y="0"/>
                </a:lnTo>
                <a:close/>
              </a:path>
            </a:pathLst>
          </a:custGeom>
          <a:blipFill>
            <a:blip r:embed="rId6"/>
            <a:stretch>
              <a:fillRect l="0" t="0" r="0" b="0"/>
            </a:stretch>
          </a:blipFill>
        </p:spPr>
      </p:sp>
      <p:sp>
        <p:nvSpPr>
          <p:cNvPr name="Freeform 10" id="10"/>
          <p:cNvSpPr/>
          <p:nvPr/>
        </p:nvSpPr>
        <p:spPr>
          <a:xfrm flipH="false" flipV="false" rot="0">
            <a:off x="1592976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347043" y="2056285"/>
            <a:ext cx="8981307" cy="841935"/>
          </a:xfrm>
          <a:prstGeom prst="rect">
            <a:avLst/>
          </a:prstGeom>
        </p:spPr>
        <p:txBody>
          <a:bodyPr anchor="t" rtlCol="false" tIns="0" lIns="0" bIns="0" rIns="0">
            <a:spAutoFit/>
          </a:bodyPr>
          <a:lstStyle/>
          <a:p>
            <a:pPr algn="l">
              <a:lnSpc>
                <a:spcPts val="6316"/>
              </a:lnSpc>
            </a:pPr>
            <a:r>
              <a:rPr lang="en-US" sz="5849">
                <a:solidFill>
                  <a:srgbClr val="000000"/>
                </a:solidFill>
                <a:latin typeface="Roller Coaster Serif"/>
                <a:ea typeface="Roller Coaster Serif"/>
                <a:cs typeface="Roller Coaster Serif"/>
                <a:sym typeface="Roller Coaster Serif"/>
              </a:rPr>
              <a:t>CATEGORIES OF AMAZON BESTSELLERS</a:t>
            </a:r>
          </a:p>
        </p:txBody>
      </p:sp>
      <p:sp>
        <p:nvSpPr>
          <p:cNvPr name="TextBox 12" id="12"/>
          <p:cNvSpPr txBox="true"/>
          <p:nvPr/>
        </p:nvSpPr>
        <p:spPr>
          <a:xfrm rot="0">
            <a:off x="6347043" y="3140746"/>
            <a:ext cx="9454730" cy="4643683"/>
          </a:xfrm>
          <a:prstGeom prst="rect">
            <a:avLst/>
          </a:prstGeom>
        </p:spPr>
        <p:txBody>
          <a:bodyPr anchor="t" rtlCol="false" tIns="0" lIns="0" bIns="0" rIns="0">
            <a:spAutoFit/>
          </a:bodyPr>
          <a:lstStyle/>
          <a:p>
            <a:pPr algn="l">
              <a:lnSpc>
                <a:spcPts val="4051"/>
              </a:lnSpc>
            </a:pPr>
            <a:r>
              <a:rPr lang="en-US" sz="3751">
                <a:solidFill>
                  <a:srgbClr val="000000"/>
                </a:solidFill>
                <a:latin typeface="Kabel"/>
                <a:ea typeface="Kabel"/>
                <a:cs typeface="Kabel"/>
                <a:sym typeface="Kabel"/>
              </a:rPr>
              <a:t>Based on our dataset:</a:t>
            </a:r>
          </a:p>
          <a:p>
            <a:pPr algn="l" marL="809951" indent="-404976" lvl="1">
              <a:lnSpc>
                <a:spcPts val="4051"/>
              </a:lnSpc>
              <a:buFont typeface="Arial"/>
              <a:buChar char="•"/>
            </a:pPr>
            <a:r>
              <a:rPr lang="en-US" sz="3751">
                <a:solidFill>
                  <a:srgbClr val="000000"/>
                </a:solidFill>
                <a:latin typeface="Kabel"/>
                <a:ea typeface="Kabel"/>
                <a:cs typeface="Kabel"/>
                <a:sym typeface="Kabel"/>
              </a:rPr>
              <a:t>Fiction – Creative storytelling works such as novels, classics, thrillers, and other narrative-driven literature.</a:t>
            </a:r>
          </a:p>
          <a:p>
            <a:pPr algn="l" marL="809951" indent="-404976" lvl="1">
              <a:lnSpc>
                <a:spcPts val="4051"/>
              </a:lnSpc>
              <a:buFont typeface="Arial"/>
              <a:buChar char="•"/>
            </a:pPr>
            <a:r>
              <a:rPr lang="en-US" sz="3751">
                <a:solidFill>
                  <a:srgbClr val="000000"/>
                </a:solidFill>
                <a:latin typeface="Kabel"/>
                <a:ea typeface="Kabel"/>
                <a:cs typeface="Kabel"/>
                <a:sym typeface="Kabel"/>
              </a:rPr>
              <a:t>Non-Fiction – Informative works including self-help, biographies, history, educational material, and factual content.</a:t>
            </a:r>
          </a:p>
          <a:p>
            <a:pPr algn="l">
              <a:lnSpc>
                <a:spcPts val="4051"/>
              </a:lnSpc>
            </a:pPr>
            <a:r>
              <a:rPr lang="en-US" sz="3751">
                <a:solidFill>
                  <a:srgbClr val="000000"/>
                </a:solidFill>
                <a:latin typeface="Kabel"/>
                <a:ea typeface="Kabel"/>
                <a:cs typeface="Kabel"/>
                <a:sym typeface="Kabel"/>
              </a:rPr>
              <a:t>Count in Dataset:</a:t>
            </a:r>
          </a:p>
          <a:p>
            <a:pPr algn="l" marL="809951" indent="-404976" lvl="1">
              <a:lnSpc>
                <a:spcPts val="4051"/>
              </a:lnSpc>
              <a:buFont typeface="Arial"/>
              <a:buChar char="•"/>
            </a:pPr>
            <a:r>
              <a:rPr lang="en-US" sz="3751">
                <a:solidFill>
                  <a:srgbClr val="000000"/>
                </a:solidFill>
                <a:latin typeface="Kabel"/>
                <a:ea typeface="Kabel"/>
                <a:cs typeface="Kabel"/>
                <a:sym typeface="Kabel"/>
              </a:rPr>
              <a:t>Fiction: 240 titles</a:t>
            </a:r>
          </a:p>
          <a:p>
            <a:pPr algn="l" marL="809951" indent="-404976" lvl="1">
              <a:lnSpc>
                <a:spcPts val="4051"/>
              </a:lnSpc>
              <a:buFont typeface="Arial"/>
              <a:buChar char="•"/>
            </a:pPr>
            <a:r>
              <a:rPr lang="en-US" sz="3751">
                <a:solidFill>
                  <a:srgbClr val="000000"/>
                </a:solidFill>
                <a:latin typeface="Kabel"/>
                <a:ea typeface="Kabel"/>
                <a:cs typeface="Kabel"/>
                <a:sym typeface="Kabel"/>
              </a:rPr>
              <a:t>Non-Fiction: 310 titles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6037605" y="9527505"/>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308017" y="4104502"/>
            <a:ext cx="3979983" cy="6182498"/>
          </a:xfrm>
          <a:custGeom>
            <a:avLst/>
            <a:gdLst/>
            <a:ahLst/>
            <a:cxnLst/>
            <a:rect r="r" b="b" t="t" l="l"/>
            <a:pathLst>
              <a:path h="6182498" w="3979983">
                <a:moveTo>
                  <a:pt x="0" y="0"/>
                </a:moveTo>
                <a:lnTo>
                  <a:pt x="3979983" y="0"/>
                </a:lnTo>
                <a:lnTo>
                  <a:pt x="3979983" y="6182498"/>
                </a:lnTo>
                <a:lnTo>
                  <a:pt x="0" y="6182498"/>
                </a:lnTo>
                <a:lnTo>
                  <a:pt x="0" y="0"/>
                </a:lnTo>
                <a:close/>
              </a:path>
            </a:pathLst>
          </a:custGeom>
          <a:blipFill>
            <a:blip r:embed="rId3"/>
            <a:stretch>
              <a:fillRect l="0" t="0" r="0" b="0"/>
            </a:stretch>
          </a:blipFill>
        </p:spPr>
      </p:sp>
      <p:sp>
        <p:nvSpPr>
          <p:cNvPr name="Freeform 7" id="7"/>
          <p:cNvSpPr/>
          <p:nvPr/>
        </p:nvSpPr>
        <p:spPr>
          <a:xfrm flipH="false" flipV="false" rot="0">
            <a:off x="-258953"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true" flipV="false" rot="0">
            <a:off x="-258953" y="2057400"/>
            <a:ext cx="7471791" cy="8229600"/>
          </a:xfrm>
          <a:custGeom>
            <a:avLst/>
            <a:gdLst/>
            <a:ahLst/>
            <a:cxnLst/>
            <a:rect r="r" b="b" t="t" l="l"/>
            <a:pathLst>
              <a:path h="8229600" w="7471791">
                <a:moveTo>
                  <a:pt x="7471791" y="0"/>
                </a:moveTo>
                <a:lnTo>
                  <a:pt x="0" y="0"/>
                </a:lnTo>
                <a:lnTo>
                  <a:pt x="0" y="8229600"/>
                </a:lnTo>
                <a:lnTo>
                  <a:pt x="7471791" y="8229600"/>
                </a:lnTo>
                <a:lnTo>
                  <a:pt x="7471791" y="0"/>
                </a:lnTo>
                <a:close/>
              </a:path>
            </a:pathLst>
          </a:custGeom>
          <a:blipFill>
            <a:blip r:embed="rId5"/>
            <a:stretch>
              <a:fillRect l="0" t="0" r="0" b="0"/>
            </a:stretch>
          </a:blipFill>
        </p:spPr>
      </p:sp>
      <p:sp>
        <p:nvSpPr>
          <p:cNvPr name="Freeform 9" id="9"/>
          <p:cNvSpPr/>
          <p:nvPr/>
        </p:nvSpPr>
        <p:spPr>
          <a:xfrm flipH="false" flipV="false" rot="0">
            <a:off x="0" y="1663361"/>
            <a:ext cx="7343771" cy="9017678"/>
          </a:xfrm>
          <a:custGeom>
            <a:avLst/>
            <a:gdLst/>
            <a:ahLst/>
            <a:cxnLst/>
            <a:rect r="r" b="b" t="t" l="l"/>
            <a:pathLst>
              <a:path h="9017678" w="7343771">
                <a:moveTo>
                  <a:pt x="0" y="0"/>
                </a:moveTo>
                <a:lnTo>
                  <a:pt x="7343771" y="0"/>
                </a:lnTo>
                <a:lnTo>
                  <a:pt x="7343771" y="9017678"/>
                </a:lnTo>
                <a:lnTo>
                  <a:pt x="0" y="9017678"/>
                </a:lnTo>
                <a:lnTo>
                  <a:pt x="0" y="0"/>
                </a:lnTo>
                <a:close/>
              </a:path>
            </a:pathLst>
          </a:custGeom>
          <a:blipFill>
            <a:blip r:embed="rId6"/>
            <a:stretch>
              <a:fillRect l="0" t="0" r="0" b="0"/>
            </a:stretch>
          </a:blipFill>
        </p:spPr>
      </p:sp>
      <p:sp>
        <p:nvSpPr>
          <p:cNvPr name="Freeform 10" id="10"/>
          <p:cNvSpPr/>
          <p:nvPr/>
        </p:nvSpPr>
        <p:spPr>
          <a:xfrm flipH="false" flipV="false" rot="0">
            <a:off x="1592976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034663" y="2200275"/>
            <a:ext cx="10263345" cy="904422"/>
          </a:xfrm>
          <a:prstGeom prst="rect">
            <a:avLst/>
          </a:prstGeom>
        </p:spPr>
        <p:txBody>
          <a:bodyPr anchor="t" rtlCol="false" tIns="0" lIns="0" bIns="0" rIns="0">
            <a:spAutoFit/>
          </a:bodyPr>
          <a:lstStyle/>
          <a:p>
            <a:pPr algn="l">
              <a:lnSpc>
                <a:spcPts val="6828"/>
              </a:lnSpc>
            </a:pPr>
            <a:r>
              <a:rPr lang="en-US" sz="6322">
                <a:solidFill>
                  <a:srgbClr val="000000"/>
                </a:solidFill>
                <a:latin typeface="Roller Coaster Serif"/>
                <a:ea typeface="Roller Coaster Serif"/>
                <a:cs typeface="Roller Coaster Serif"/>
                <a:sym typeface="Roller Coaster Serif"/>
              </a:rPr>
              <a:t>TOP 5 AMAZON BESTSELLING BOOKS</a:t>
            </a:r>
          </a:p>
        </p:txBody>
      </p:sp>
      <p:sp>
        <p:nvSpPr>
          <p:cNvPr name="TextBox 12" id="12"/>
          <p:cNvSpPr txBox="true"/>
          <p:nvPr/>
        </p:nvSpPr>
        <p:spPr>
          <a:xfrm rot="0">
            <a:off x="5856774" y="3307070"/>
            <a:ext cx="10305669" cy="3679126"/>
          </a:xfrm>
          <a:prstGeom prst="rect">
            <a:avLst/>
          </a:prstGeom>
        </p:spPr>
        <p:txBody>
          <a:bodyPr anchor="t" rtlCol="false" tIns="0" lIns="0" bIns="0" rIns="0">
            <a:spAutoFit/>
          </a:bodyPr>
          <a:lstStyle/>
          <a:p>
            <a:pPr algn="l" marL="574822" indent="-287411" lvl="1">
              <a:lnSpc>
                <a:spcPts val="2875"/>
              </a:lnSpc>
              <a:buAutoNum type="arabicPeriod" startAt="1"/>
            </a:pPr>
            <a:r>
              <a:rPr lang="en-US" sz="2662">
                <a:solidFill>
                  <a:srgbClr val="000000"/>
                </a:solidFill>
                <a:latin typeface="Kabel"/>
                <a:ea typeface="Kabel"/>
                <a:cs typeface="Kabel"/>
                <a:sym typeface="Kabel"/>
              </a:rPr>
              <a:t>10-Day Green Smoothie Cleanse – JJ Smith</a:t>
            </a:r>
          </a:p>
          <a:p>
            <a:pPr algn="l">
              <a:lnSpc>
                <a:spcPts val="2875"/>
              </a:lnSpc>
            </a:pPr>
            <a:r>
              <a:rPr lang="en-US" sz="2662">
                <a:solidFill>
                  <a:srgbClr val="000000"/>
                </a:solidFill>
                <a:latin typeface="Kabel"/>
                <a:ea typeface="Kabel"/>
                <a:cs typeface="Kabel"/>
                <a:sym typeface="Kabel"/>
              </a:rPr>
              <a:t>       Rating: 4.7 ★ | Reviews: 17,350 | Price: $8 | Year: 2016 | Genre: Non-Fiction</a:t>
            </a:r>
          </a:p>
          <a:p>
            <a:pPr algn="l">
              <a:lnSpc>
                <a:spcPts val="2875"/>
              </a:lnSpc>
            </a:pPr>
            <a:r>
              <a:rPr lang="en-US" sz="2662">
                <a:solidFill>
                  <a:srgbClr val="000000"/>
                </a:solidFill>
                <a:latin typeface="Kabel"/>
                <a:ea typeface="Kabel"/>
                <a:cs typeface="Kabel"/>
                <a:sym typeface="Kabel"/>
              </a:rPr>
              <a:t>    2.</a:t>
            </a:r>
            <a:r>
              <a:rPr lang="en-US" sz="2662">
                <a:solidFill>
                  <a:srgbClr val="000000"/>
                </a:solidFill>
                <a:latin typeface="Kabel"/>
                <a:ea typeface="Kabel"/>
                <a:cs typeface="Kabel"/>
                <a:sym typeface="Kabel"/>
              </a:rPr>
              <a:t>11/22/63: A Novel – Stephen King</a:t>
            </a:r>
          </a:p>
          <a:p>
            <a:pPr algn="l">
              <a:lnSpc>
                <a:spcPts val="2875"/>
              </a:lnSpc>
            </a:pPr>
            <a:r>
              <a:rPr lang="en-US" sz="2662">
                <a:solidFill>
                  <a:srgbClr val="000000"/>
                </a:solidFill>
                <a:latin typeface="Kabel"/>
                <a:ea typeface="Kabel"/>
                <a:cs typeface="Kabel"/>
                <a:sym typeface="Kabel"/>
              </a:rPr>
              <a:t>       </a:t>
            </a:r>
            <a:r>
              <a:rPr lang="en-US" sz="2662">
                <a:solidFill>
                  <a:srgbClr val="000000"/>
                </a:solidFill>
                <a:latin typeface="Kabel"/>
                <a:ea typeface="Kabel"/>
                <a:cs typeface="Kabel"/>
                <a:sym typeface="Kabel"/>
              </a:rPr>
              <a:t>Rating: 4.6 ★ | Reviews: 2,052 | Price: $22 | Year: 2011 | Genre: Fiction</a:t>
            </a:r>
          </a:p>
          <a:p>
            <a:pPr algn="l">
              <a:lnSpc>
                <a:spcPts val="2875"/>
              </a:lnSpc>
            </a:pPr>
            <a:r>
              <a:rPr lang="en-US" sz="2662">
                <a:solidFill>
                  <a:srgbClr val="000000"/>
                </a:solidFill>
                <a:latin typeface="Kabel"/>
                <a:ea typeface="Kabel"/>
                <a:cs typeface="Kabel"/>
                <a:sym typeface="Kabel"/>
              </a:rPr>
              <a:t>    3.</a:t>
            </a:r>
            <a:r>
              <a:rPr lang="en-US" sz="2662">
                <a:solidFill>
                  <a:srgbClr val="000000"/>
                </a:solidFill>
                <a:latin typeface="Kabel"/>
                <a:ea typeface="Kabel"/>
                <a:cs typeface="Kabel"/>
                <a:sym typeface="Kabel"/>
              </a:rPr>
              <a:t>12 Rules for Life: An Antidote to Chaos – Jordan B. Peterson</a:t>
            </a:r>
          </a:p>
          <a:p>
            <a:pPr algn="l">
              <a:lnSpc>
                <a:spcPts val="2875"/>
              </a:lnSpc>
            </a:pPr>
            <a:r>
              <a:rPr lang="en-US" sz="2662">
                <a:solidFill>
                  <a:srgbClr val="000000"/>
                </a:solidFill>
                <a:latin typeface="Kabel"/>
                <a:ea typeface="Kabel"/>
                <a:cs typeface="Kabel"/>
                <a:sym typeface="Kabel"/>
              </a:rPr>
              <a:t>       </a:t>
            </a:r>
            <a:r>
              <a:rPr lang="en-US" sz="2662">
                <a:solidFill>
                  <a:srgbClr val="000000"/>
                </a:solidFill>
                <a:latin typeface="Kabel"/>
                <a:ea typeface="Kabel"/>
                <a:cs typeface="Kabel"/>
                <a:sym typeface="Kabel"/>
              </a:rPr>
              <a:t>Rating: 4.7 ★ | Reviews: 18,979 | Price: $15 | Year: 2018 | Genre: Non-Fiction</a:t>
            </a:r>
          </a:p>
          <a:p>
            <a:pPr algn="l">
              <a:lnSpc>
                <a:spcPts val="2875"/>
              </a:lnSpc>
            </a:pPr>
            <a:r>
              <a:rPr lang="en-US" sz="2662">
                <a:solidFill>
                  <a:srgbClr val="000000"/>
                </a:solidFill>
                <a:latin typeface="Kabel"/>
                <a:ea typeface="Kabel"/>
                <a:cs typeface="Kabel"/>
                <a:sym typeface="Kabel"/>
              </a:rPr>
              <a:t>    4.</a:t>
            </a:r>
            <a:r>
              <a:rPr lang="en-US" sz="2662">
                <a:solidFill>
                  <a:srgbClr val="000000"/>
                </a:solidFill>
                <a:latin typeface="Kabel"/>
                <a:ea typeface="Kabel"/>
                <a:cs typeface="Kabel"/>
                <a:sym typeface="Kabel"/>
              </a:rPr>
              <a:t>1984 (Signet Classics) – George Orwell</a:t>
            </a:r>
          </a:p>
          <a:p>
            <a:pPr algn="l">
              <a:lnSpc>
                <a:spcPts val="2875"/>
              </a:lnSpc>
            </a:pPr>
            <a:r>
              <a:rPr lang="en-US" sz="2662">
                <a:solidFill>
                  <a:srgbClr val="000000"/>
                </a:solidFill>
                <a:latin typeface="Kabel"/>
                <a:ea typeface="Kabel"/>
                <a:cs typeface="Kabel"/>
                <a:sym typeface="Kabel"/>
              </a:rPr>
              <a:t>       </a:t>
            </a:r>
            <a:r>
              <a:rPr lang="en-US" sz="2662">
                <a:solidFill>
                  <a:srgbClr val="000000"/>
                </a:solidFill>
                <a:latin typeface="Kabel"/>
                <a:ea typeface="Kabel"/>
                <a:cs typeface="Kabel"/>
                <a:sym typeface="Kabel"/>
              </a:rPr>
              <a:t>Rating: 4.7 ★ | Reviews: 21,424 | Price: $6 | Year: 2017 | Genre: Fiction</a:t>
            </a:r>
          </a:p>
          <a:p>
            <a:pPr algn="l">
              <a:lnSpc>
                <a:spcPts val="2875"/>
              </a:lnSpc>
            </a:pPr>
            <a:r>
              <a:rPr lang="en-US" sz="2662">
                <a:solidFill>
                  <a:srgbClr val="000000"/>
                </a:solidFill>
                <a:latin typeface="Kabel"/>
                <a:ea typeface="Kabel"/>
                <a:cs typeface="Kabel"/>
                <a:sym typeface="Kabel"/>
              </a:rPr>
              <a:t>    5.</a:t>
            </a:r>
            <a:r>
              <a:rPr lang="en-US" sz="2662">
                <a:solidFill>
                  <a:srgbClr val="000000"/>
                </a:solidFill>
                <a:latin typeface="Kabel"/>
                <a:ea typeface="Kabel"/>
                <a:cs typeface="Kabel"/>
                <a:sym typeface="Kabel"/>
              </a:rPr>
              <a:t>5,000 Awesome Facts – National Geographic Kids</a:t>
            </a:r>
          </a:p>
          <a:p>
            <a:pPr algn="l">
              <a:lnSpc>
                <a:spcPts val="2875"/>
              </a:lnSpc>
            </a:pPr>
            <a:r>
              <a:rPr lang="en-US" sz="2662">
                <a:solidFill>
                  <a:srgbClr val="000000"/>
                </a:solidFill>
                <a:latin typeface="Kabel"/>
                <a:ea typeface="Kabel"/>
                <a:cs typeface="Kabel"/>
                <a:sym typeface="Kabel"/>
              </a:rPr>
              <a:t>       </a:t>
            </a:r>
            <a:r>
              <a:rPr lang="en-US" sz="2662">
                <a:solidFill>
                  <a:srgbClr val="000000"/>
                </a:solidFill>
                <a:latin typeface="Kabel"/>
                <a:ea typeface="Kabel"/>
                <a:cs typeface="Kabel"/>
                <a:sym typeface="Kabel"/>
              </a:rPr>
              <a:t>Rating: 4.8 ★ | Reviews: 7,665 | Price: $12 | Year: 2019 | Genre: Non-Fiction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58953" y="9258300"/>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0" y="4347257"/>
            <a:ext cx="3979983" cy="6182498"/>
          </a:xfrm>
          <a:custGeom>
            <a:avLst/>
            <a:gdLst/>
            <a:ahLst/>
            <a:cxnLst/>
            <a:rect r="r" b="b" t="t" l="l"/>
            <a:pathLst>
              <a:path h="6182498" w="3979983">
                <a:moveTo>
                  <a:pt x="3979983" y="0"/>
                </a:moveTo>
                <a:lnTo>
                  <a:pt x="0" y="0"/>
                </a:lnTo>
                <a:lnTo>
                  <a:pt x="0" y="6182498"/>
                </a:lnTo>
                <a:lnTo>
                  <a:pt x="3979983" y="6182498"/>
                </a:lnTo>
                <a:lnTo>
                  <a:pt x="3979983" y="0"/>
                </a:lnTo>
                <a:close/>
              </a:path>
            </a:pathLst>
          </a:custGeom>
          <a:blipFill>
            <a:blip r:embed="rId3"/>
            <a:stretch>
              <a:fillRect l="0" t="0" r="0" b="0"/>
            </a:stretch>
          </a:blipFill>
        </p:spPr>
      </p:sp>
      <p:sp>
        <p:nvSpPr>
          <p:cNvPr name="Freeform 7" id="7"/>
          <p:cNvSpPr/>
          <p:nvPr/>
        </p:nvSpPr>
        <p:spPr>
          <a:xfrm flipH="false" flipV="false" rot="0">
            <a:off x="12887325"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867644" y="2057400"/>
            <a:ext cx="7471791" cy="8229600"/>
          </a:xfrm>
          <a:custGeom>
            <a:avLst/>
            <a:gdLst/>
            <a:ahLst/>
            <a:cxnLst/>
            <a:rect r="r" b="b" t="t" l="l"/>
            <a:pathLst>
              <a:path h="8229600" w="7471791">
                <a:moveTo>
                  <a:pt x="0" y="0"/>
                </a:moveTo>
                <a:lnTo>
                  <a:pt x="7471791" y="0"/>
                </a:lnTo>
                <a:lnTo>
                  <a:pt x="7471791" y="8229600"/>
                </a:lnTo>
                <a:lnTo>
                  <a:pt x="0" y="8229600"/>
                </a:lnTo>
                <a:lnTo>
                  <a:pt x="0" y="0"/>
                </a:lnTo>
                <a:close/>
              </a:path>
            </a:pathLst>
          </a:custGeom>
          <a:blipFill>
            <a:blip r:embed="rId5"/>
            <a:stretch>
              <a:fillRect l="0" t="0" r="0" b="0"/>
            </a:stretch>
          </a:blipFill>
        </p:spPr>
      </p:sp>
      <p:sp>
        <p:nvSpPr>
          <p:cNvPr name="Freeform 9" id="9"/>
          <p:cNvSpPr/>
          <p:nvPr/>
        </p:nvSpPr>
        <p:spPr>
          <a:xfrm flipH="true" flipV="false" rot="0">
            <a:off x="10944229" y="1269322"/>
            <a:ext cx="7343771" cy="9017678"/>
          </a:xfrm>
          <a:custGeom>
            <a:avLst/>
            <a:gdLst/>
            <a:ahLst/>
            <a:cxnLst/>
            <a:rect r="r" b="b" t="t" l="l"/>
            <a:pathLst>
              <a:path h="9017678" w="7343771">
                <a:moveTo>
                  <a:pt x="7343771" y="0"/>
                </a:moveTo>
                <a:lnTo>
                  <a:pt x="0" y="0"/>
                </a:lnTo>
                <a:lnTo>
                  <a:pt x="0" y="9017678"/>
                </a:lnTo>
                <a:lnTo>
                  <a:pt x="7343771" y="9017678"/>
                </a:lnTo>
                <a:lnTo>
                  <a:pt x="7343771" y="0"/>
                </a:lnTo>
                <a:close/>
              </a:path>
            </a:pathLst>
          </a:custGeom>
          <a:blipFill>
            <a:blip r:embed="rId6"/>
            <a:stretch>
              <a:fillRect l="0" t="0" r="0" b="0"/>
            </a:stretch>
          </a:blipFill>
        </p:spPr>
      </p:sp>
      <p:sp>
        <p:nvSpPr>
          <p:cNvPr name="Freeform 10" id="10"/>
          <p:cNvSpPr/>
          <p:nvPr/>
        </p:nvSpPr>
        <p:spPr>
          <a:xfrm flipH="false" flipV="false" rot="0">
            <a:off x="913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551313" y="1865059"/>
            <a:ext cx="7316331" cy="2634835"/>
          </a:xfrm>
          <a:prstGeom prst="rect">
            <a:avLst/>
          </a:prstGeom>
        </p:spPr>
        <p:txBody>
          <a:bodyPr anchor="t" rtlCol="false" tIns="0" lIns="0" bIns="0" rIns="0">
            <a:spAutoFit/>
          </a:bodyPr>
          <a:lstStyle/>
          <a:p>
            <a:pPr algn="l">
              <a:lnSpc>
                <a:spcPts val="10169"/>
              </a:lnSpc>
            </a:pPr>
            <a:r>
              <a:rPr lang="en-US" sz="9415">
                <a:solidFill>
                  <a:srgbClr val="000000"/>
                </a:solidFill>
                <a:latin typeface="Roller Coaster Serif"/>
                <a:ea typeface="Roller Coaster Serif"/>
                <a:cs typeface="Roller Coaster Serif"/>
                <a:sym typeface="Roller Coaster Serif"/>
              </a:rPr>
              <a:t>INSIGHTS &amp; TRENDS FROM DATA</a:t>
            </a:r>
          </a:p>
        </p:txBody>
      </p:sp>
      <p:sp>
        <p:nvSpPr>
          <p:cNvPr name="TextBox 12" id="12"/>
          <p:cNvSpPr txBox="true"/>
          <p:nvPr/>
        </p:nvSpPr>
        <p:spPr>
          <a:xfrm rot="0">
            <a:off x="3217324" y="4356768"/>
            <a:ext cx="9487006" cy="4030914"/>
          </a:xfrm>
          <a:prstGeom prst="rect">
            <a:avLst/>
          </a:prstGeom>
        </p:spPr>
        <p:txBody>
          <a:bodyPr anchor="t" rtlCol="false" tIns="0" lIns="0" bIns="0" rIns="0">
            <a:spAutoFit/>
          </a:bodyPr>
          <a:lstStyle/>
          <a:p>
            <a:pPr algn="l" marL="700739" indent="-350369" lvl="1">
              <a:lnSpc>
                <a:spcPts val="3505"/>
              </a:lnSpc>
              <a:buFont typeface="Arial"/>
              <a:buChar char="•"/>
            </a:pPr>
            <a:r>
              <a:rPr lang="en-US" sz="3245">
                <a:solidFill>
                  <a:srgbClr val="000000"/>
                </a:solidFill>
                <a:latin typeface="Kabel"/>
                <a:ea typeface="Kabel"/>
                <a:cs typeface="Kabel"/>
                <a:sym typeface="Kabel"/>
              </a:rPr>
              <a:t>Highest User Rating: 4.9 ★</a:t>
            </a:r>
          </a:p>
          <a:p>
            <a:pPr algn="l" marL="700739" indent="-350369" lvl="1">
              <a:lnSpc>
                <a:spcPts val="3505"/>
              </a:lnSpc>
              <a:buFont typeface="Arial"/>
              <a:buChar char="•"/>
            </a:pPr>
            <a:r>
              <a:rPr lang="en-US" sz="3245">
                <a:solidFill>
                  <a:srgbClr val="000000"/>
                </a:solidFill>
                <a:latin typeface="Kabel"/>
                <a:ea typeface="Kabel"/>
                <a:cs typeface="Kabel"/>
                <a:sym typeface="Kabel"/>
              </a:rPr>
              <a:t>Lowest User Rating: 4.5 ★ </a:t>
            </a:r>
          </a:p>
          <a:p>
            <a:pPr algn="l" marL="700739" indent="-350369" lvl="1">
              <a:lnSpc>
                <a:spcPts val="3505"/>
              </a:lnSpc>
              <a:buFont typeface="Arial"/>
              <a:buChar char="•"/>
            </a:pPr>
            <a:r>
              <a:rPr lang="en-US" sz="3245">
                <a:solidFill>
                  <a:srgbClr val="000000"/>
                </a:solidFill>
                <a:latin typeface="Kabel"/>
                <a:ea typeface="Kabel"/>
                <a:cs typeface="Kabel"/>
                <a:sym typeface="Kabel"/>
              </a:rPr>
              <a:t>Price Range: $3 – $105</a:t>
            </a:r>
          </a:p>
          <a:p>
            <a:pPr algn="l" marL="700739" indent="-350369" lvl="1">
              <a:lnSpc>
                <a:spcPts val="3505"/>
              </a:lnSpc>
              <a:buFont typeface="Arial"/>
              <a:buChar char="•"/>
            </a:pPr>
            <a:r>
              <a:rPr lang="en-US" sz="3245">
                <a:solidFill>
                  <a:srgbClr val="000000"/>
                </a:solidFill>
                <a:latin typeface="Kabel"/>
                <a:ea typeface="Kabel"/>
                <a:cs typeface="Kabel"/>
                <a:sym typeface="Kabel"/>
              </a:rPr>
              <a:t>Most Common Genre: Non-Fiction </a:t>
            </a:r>
          </a:p>
          <a:p>
            <a:pPr algn="l" marL="700739" indent="-350369" lvl="1">
              <a:lnSpc>
                <a:spcPts val="3505"/>
              </a:lnSpc>
              <a:buFont typeface="Arial"/>
              <a:buChar char="•"/>
            </a:pPr>
            <a:r>
              <a:rPr lang="en-US" sz="3245">
                <a:solidFill>
                  <a:srgbClr val="000000"/>
                </a:solidFill>
                <a:latin typeface="Kabel"/>
                <a:ea typeface="Kabel"/>
                <a:cs typeface="Kabel"/>
                <a:sym typeface="Kabel"/>
              </a:rPr>
              <a:t>Most Recent Publication Year: 2020</a:t>
            </a:r>
          </a:p>
          <a:p>
            <a:pPr algn="l" marL="700739" indent="-350369" lvl="1">
              <a:lnSpc>
                <a:spcPts val="3505"/>
              </a:lnSpc>
              <a:buFont typeface="Arial"/>
              <a:buChar char="•"/>
            </a:pPr>
            <a:r>
              <a:rPr lang="en-US" sz="3245">
                <a:solidFill>
                  <a:srgbClr val="000000"/>
                </a:solidFill>
                <a:latin typeface="Kabel"/>
                <a:ea typeface="Kabel"/>
                <a:cs typeface="Kabel"/>
                <a:sym typeface="Kabel"/>
              </a:rPr>
              <a:t>Oldest Publication Year: 2011</a:t>
            </a:r>
          </a:p>
          <a:p>
            <a:pPr algn="l" marL="700739" indent="-350369" lvl="1">
              <a:lnSpc>
                <a:spcPts val="3505"/>
              </a:lnSpc>
              <a:buFont typeface="Arial"/>
              <a:buChar char="•"/>
            </a:pPr>
            <a:r>
              <a:rPr lang="en-US" sz="3245">
                <a:solidFill>
                  <a:srgbClr val="000000"/>
                </a:solidFill>
                <a:latin typeface="Kabel"/>
                <a:ea typeface="Kabel"/>
                <a:cs typeface="Kabel"/>
                <a:sym typeface="Kabel"/>
              </a:rPr>
              <a:t>Authors with Multiple Entries: Several bestselling authors appear more than once.</a:t>
            </a:r>
          </a:p>
          <a:p>
            <a:pPr algn="l">
              <a:lnSpc>
                <a:spcPts val="350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6037605" y="9527505"/>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308017" y="4104502"/>
            <a:ext cx="3979983" cy="6182498"/>
          </a:xfrm>
          <a:custGeom>
            <a:avLst/>
            <a:gdLst/>
            <a:ahLst/>
            <a:cxnLst/>
            <a:rect r="r" b="b" t="t" l="l"/>
            <a:pathLst>
              <a:path h="6182498" w="3979983">
                <a:moveTo>
                  <a:pt x="0" y="0"/>
                </a:moveTo>
                <a:lnTo>
                  <a:pt x="3979983" y="0"/>
                </a:lnTo>
                <a:lnTo>
                  <a:pt x="3979983" y="6182498"/>
                </a:lnTo>
                <a:lnTo>
                  <a:pt x="0" y="6182498"/>
                </a:lnTo>
                <a:lnTo>
                  <a:pt x="0" y="0"/>
                </a:lnTo>
                <a:close/>
              </a:path>
            </a:pathLst>
          </a:custGeom>
          <a:blipFill>
            <a:blip r:embed="rId3"/>
            <a:stretch>
              <a:fillRect l="0" t="0" r="0" b="0"/>
            </a:stretch>
          </a:blipFill>
        </p:spPr>
      </p:sp>
      <p:sp>
        <p:nvSpPr>
          <p:cNvPr name="Freeform 7" id="7"/>
          <p:cNvSpPr/>
          <p:nvPr/>
        </p:nvSpPr>
        <p:spPr>
          <a:xfrm flipH="false" flipV="false" rot="0">
            <a:off x="-258953"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true" flipV="false" rot="0">
            <a:off x="-258953" y="2057400"/>
            <a:ext cx="7471791" cy="8229600"/>
          </a:xfrm>
          <a:custGeom>
            <a:avLst/>
            <a:gdLst/>
            <a:ahLst/>
            <a:cxnLst/>
            <a:rect r="r" b="b" t="t" l="l"/>
            <a:pathLst>
              <a:path h="8229600" w="7471791">
                <a:moveTo>
                  <a:pt x="7471791" y="0"/>
                </a:moveTo>
                <a:lnTo>
                  <a:pt x="0" y="0"/>
                </a:lnTo>
                <a:lnTo>
                  <a:pt x="0" y="8229600"/>
                </a:lnTo>
                <a:lnTo>
                  <a:pt x="7471791" y="8229600"/>
                </a:lnTo>
                <a:lnTo>
                  <a:pt x="7471791" y="0"/>
                </a:lnTo>
                <a:close/>
              </a:path>
            </a:pathLst>
          </a:custGeom>
          <a:blipFill>
            <a:blip r:embed="rId5"/>
            <a:stretch>
              <a:fillRect l="0" t="0" r="0" b="0"/>
            </a:stretch>
          </a:blipFill>
        </p:spPr>
      </p:sp>
      <p:sp>
        <p:nvSpPr>
          <p:cNvPr name="Freeform 9" id="9"/>
          <p:cNvSpPr/>
          <p:nvPr/>
        </p:nvSpPr>
        <p:spPr>
          <a:xfrm flipH="false" flipV="false" rot="0">
            <a:off x="0" y="1663361"/>
            <a:ext cx="7343771" cy="9017678"/>
          </a:xfrm>
          <a:custGeom>
            <a:avLst/>
            <a:gdLst/>
            <a:ahLst/>
            <a:cxnLst/>
            <a:rect r="r" b="b" t="t" l="l"/>
            <a:pathLst>
              <a:path h="9017678" w="7343771">
                <a:moveTo>
                  <a:pt x="0" y="0"/>
                </a:moveTo>
                <a:lnTo>
                  <a:pt x="7343771" y="0"/>
                </a:lnTo>
                <a:lnTo>
                  <a:pt x="7343771" y="9017678"/>
                </a:lnTo>
                <a:lnTo>
                  <a:pt x="0" y="9017678"/>
                </a:lnTo>
                <a:lnTo>
                  <a:pt x="0" y="0"/>
                </a:lnTo>
                <a:close/>
              </a:path>
            </a:pathLst>
          </a:custGeom>
          <a:blipFill>
            <a:blip r:embed="rId6"/>
            <a:stretch>
              <a:fillRect l="0" t="0" r="0" b="0"/>
            </a:stretch>
          </a:blipFill>
        </p:spPr>
      </p:sp>
      <p:sp>
        <p:nvSpPr>
          <p:cNvPr name="Freeform 10" id="10"/>
          <p:cNvSpPr/>
          <p:nvPr/>
        </p:nvSpPr>
        <p:spPr>
          <a:xfrm flipH="false" flipV="false" rot="0">
            <a:off x="1592976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037605" y="1725126"/>
            <a:ext cx="9892159" cy="2860343"/>
          </a:xfrm>
          <a:prstGeom prst="rect">
            <a:avLst/>
          </a:prstGeom>
        </p:spPr>
        <p:txBody>
          <a:bodyPr anchor="t" rtlCol="false" tIns="0" lIns="0" bIns="0" rIns="0">
            <a:spAutoFit/>
          </a:bodyPr>
          <a:lstStyle/>
          <a:p>
            <a:pPr algn="l">
              <a:lnSpc>
                <a:spcPts val="11047"/>
              </a:lnSpc>
            </a:pPr>
            <a:r>
              <a:rPr lang="en-US" sz="10229">
                <a:solidFill>
                  <a:srgbClr val="000000"/>
                </a:solidFill>
                <a:latin typeface="Roller Coaster Serif"/>
                <a:ea typeface="Roller Coaster Serif"/>
                <a:cs typeface="Roller Coaster Serif"/>
                <a:sym typeface="Roller Coaster Serif"/>
              </a:rPr>
              <a:t>ADVANTAGES OF BESTSELLER LISTS:</a:t>
            </a:r>
          </a:p>
        </p:txBody>
      </p:sp>
      <p:sp>
        <p:nvSpPr>
          <p:cNvPr name="TextBox 12" id="12"/>
          <p:cNvSpPr txBox="true"/>
          <p:nvPr/>
        </p:nvSpPr>
        <p:spPr>
          <a:xfrm rot="0">
            <a:off x="5584868" y="4526912"/>
            <a:ext cx="9391043" cy="2716464"/>
          </a:xfrm>
          <a:prstGeom prst="rect">
            <a:avLst/>
          </a:prstGeom>
        </p:spPr>
        <p:txBody>
          <a:bodyPr anchor="t" rtlCol="false" tIns="0" lIns="0" bIns="0" rIns="0">
            <a:spAutoFit/>
          </a:bodyPr>
          <a:lstStyle/>
          <a:p>
            <a:pPr algn="l" marL="700739" indent="-350369" lvl="1">
              <a:lnSpc>
                <a:spcPts val="3505"/>
              </a:lnSpc>
              <a:buAutoNum type="arabicPeriod" startAt="1"/>
            </a:pPr>
            <a:r>
              <a:rPr lang="en-US" sz="3245">
                <a:solidFill>
                  <a:srgbClr val="000000"/>
                </a:solidFill>
                <a:latin typeface="Kabel"/>
                <a:ea typeface="Kabel"/>
                <a:cs typeface="Kabel"/>
                <a:sym typeface="Kabel"/>
              </a:rPr>
              <a:t>Reader Guidance: Helps customers quickly find popular, trusted titles.</a:t>
            </a:r>
          </a:p>
          <a:p>
            <a:pPr algn="l" marL="700739" indent="-350369" lvl="1">
              <a:lnSpc>
                <a:spcPts val="3505"/>
              </a:lnSpc>
              <a:buAutoNum type="arabicPeriod" startAt="1"/>
            </a:pPr>
            <a:r>
              <a:rPr lang="en-US" sz="3245">
                <a:solidFill>
                  <a:srgbClr val="000000"/>
                </a:solidFill>
                <a:latin typeface="Kabel"/>
                <a:ea typeface="Kabel"/>
                <a:cs typeface="Kabel"/>
                <a:sym typeface="Kabel"/>
              </a:rPr>
              <a:t>Author Recognition: Increases exposure and credibility.</a:t>
            </a:r>
          </a:p>
          <a:p>
            <a:pPr algn="l" marL="700739" indent="-350369" lvl="1">
              <a:lnSpc>
                <a:spcPts val="3505"/>
              </a:lnSpc>
              <a:buAutoNum type="arabicPeriod" startAt="1"/>
            </a:pPr>
            <a:r>
              <a:rPr lang="en-US" sz="3245">
                <a:solidFill>
                  <a:srgbClr val="000000"/>
                </a:solidFill>
                <a:latin typeface="Kabel"/>
                <a:ea typeface="Kabel"/>
                <a:cs typeface="Kabel"/>
                <a:sym typeface="Kabel"/>
              </a:rPr>
              <a:t>Sales Boost: Bestseller tag drives further purchases.</a:t>
            </a:r>
          </a:p>
          <a:p>
            <a:pPr algn="l" marL="700739" indent="-350369" lvl="1">
              <a:lnSpc>
                <a:spcPts val="3505"/>
              </a:lnSpc>
              <a:buAutoNum type="arabicPeriod" startAt="1"/>
            </a:pPr>
            <a:r>
              <a:rPr lang="en-US" sz="3245">
                <a:solidFill>
                  <a:srgbClr val="000000"/>
                </a:solidFill>
                <a:latin typeface="Kabel"/>
                <a:ea typeface="Kabel"/>
                <a:cs typeface="Kabel"/>
                <a:sym typeface="Kabel"/>
              </a:rPr>
              <a:t>Trend Indicator: Shows current cultural and literary trends.</a:t>
            </a:r>
          </a:p>
          <a:p>
            <a:pPr algn="l">
              <a:lnSpc>
                <a:spcPts val="350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6037605" y="9527505"/>
            <a:ext cx="12593115" cy="1518990"/>
            <a:chOff x="0" y="0"/>
            <a:chExt cx="3316705" cy="400063"/>
          </a:xfrm>
        </p:grpSpPr>
        <p:sp>
          <p:nvSpPr>
            <p:cNvPr name="Freeform 4" id="4"/>
            <p:cNvSpPr/>
            <p:nvPr/>
          </p:nvSpPr>
          <p:spPr>
            <a:xfrm flipH="false" flipV="false" rot="0">
              <a:off x="0" y="0"/>
              <a:ext cx="3316705" cy="400063"/>
            </a:xfrm>
            <a:custGeom>
              <a:avLst/>
              <a:gdLst/>
              <a:ahLst/>
              <a:cxnLst/>
              <a:rect r="r" b="b" t="t" l="l"/>
              <a:pathLst>
                <a:path h="400063" w="3316705">
                  <a:moveTo>
                    <a:pt x="0" y="0"/>
                  </a:moveTo>
                  <a:lnTo>
                    <a:pt x="3316705" y="0"/>
                  </a:lnTo>
                  <a:lnTo>
                    <a:pt x="3316705" y="400063"/>
                  </a:lnTo>
                  <a:lnTo>
                    <a:pt x="0" y="400063"/>
                  </a:lnTo>
                  <a:close/>
                </a:path>
              </a:pathLst>
            </a:custGeom>
            <a:solidFill>
              <a:srgbClr val="BB814F"/>
            </a:solidFill>
          </p:spPr>
        </p:sp>
        <p:sp>
          <p:nvSpPr>
            <p:cNvPr name="TextBox 5" id="5"/>
            <p:cNvSpPr txBox="true"/>
            <p:nvPr/>
          </p:nvSpPr>
          <p:spPr>
            <a:xfrm>
              <a:off x="0" y="-38100"/>
              <a:ext cx="3316705" cy="4381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308017" y="4104502"/>
            <a:ext cx="3979983" cy="6182498"/>
          </a:xfrm>
          <a:custGeom>
            <a:avLst/>
            <a:gdLst/>
            <a:ahLst/>
            <a:cxnLst/>
            <a:rect r="r" b="b" t="t" l="l"/>
            <a:pathLst>
              <a:path h="6182498" w="3979983">
                <a:moveTo>
                  <a:pt x="0" y="0"/>
                </a:moveTo>
                <a:lnTo>
                  <a:pt x="3979983" y="0"/>
                </a:lnTo>
                <a:lnTo>
                  <a:pt x="3979983" y="6182498"/>
                </a:lnTo>
                <a:lnTo>
                  <a:pt x="0" y="6182498"/>
                </a:lnTo>
                <a:lnTo>
                  <a:pt x="0" y="0"/>
                </a:lnTo>
                <a:close/>
              </a:path>
            </a:pathLst>
          </a:custGeom>
          <a:blipFill>
            <a:blip r:embed="rId3"/>
            <a:stretch>
              <a:fillRect l="0" t="0" r="0" b="0"/>
            </a:stretch>
          </a:blipFill>
        </p:spPr>
      </p:sp>
      <p:sp>
        <p:nvSpPr>
          <p:cNvPr name="Freeform 7" id="7"/>
          <p:cNvSpPr/>
          <p:nvPr/>
        </p:nvSpPr>
        <p:spPr>
          <a:xfrm flipH="false" flipV="false" rot="0">
            <a:off x="-258953" y="-7200900"/>
            <a:ext cx="5400675" cy="8229600"/>
          </a:xfrm>
          <a:custGeom>
            <a:avLst/>
            <a:gdLst/>
            <a:ahLst/>
            <a:cxnLst/>
            <a:rect r="r" b="b" t="t" l="l"/>
            <a:pathLst>
              <a:path h="8229600" w="5400675">
                <a:moveTo>
                  <a:pt x="0" y="0"/>
                </a:moveTo>
                <a:lnTo>
                  <a:pt x="5400675" y="0"/>
                </a:lnTo>
                <a:lnTo>
                  <a:pt x="5400675" y="8229600"/>
                </a:lnTo>
                <a:lnTo>
                  <a:pt x="0" y="8229600"/>
                </a:lnTo>
                <a:lnTo>
                  <a:pt x="0" y="0"/>
                </a:lnTo>
                <a:close/>
              </a:path>
            </a:pathLst>
          </a:custGeom>
          <a:blipFill>
            <a:blip r:embed="rId4"/>
            <a:stretch>
              <a:fillRect l="0" t="0" r="0" b="0"/>
            </a:stretch>
          </a:blipFill>
        </p:spPr>
      </p:sp>
      <p:sp>
        <p:nvSpPr>
          <p:cNvPr name="Freeform 8" id="8"/>
          <p:cNvSpPr/>
          <p:nvPr/>
        </p:nvSpPr>
        <p:spPr>
          <a:xfrm flipH="true" flipV="false" rot="0">
            <a:off x="-258953" y="2057400"/>
            <a:ext cx="7471791" cy="8229600"/>
          </a:xfrm>
          <a:custGeom>
            <a:avLst/>
            <a:gdLst/>
            <a:ahLst/>
            <a:cxnLst/>
            <a:rect r="r" b="b" t="t" l="l"/>
            <a:pathLst>
              <a:path h="8229600" w="7471791">
                <a:moveTo>
                  <a:pt x="7471791" y="0"/>
                </a:moveTo>
                <a:lnTo>
                  <a:pt x="0" y="0"/>
                </a:lnTo>
                <a:lnTo>
                  <a:pt x="0" y="8229600"/>
                </a:lnTo>
                <a:lnTo>
                  <a:pt x="7471791" y="8229600"/>
                </a:lnTo>
                <a:lnTo>
                  <a:pt x="7471791" y="0"/>
                </a:lnTo>
                <a:close/>
              </a:path>
            </a:pathLst>
          </a:custGeom>
          <a:blipFill>
            <a:blip r:embed="rId5"/>
            <a:stretch>
              <a:fillRect l="0" t="0" r="0" b="0"/>
            </a:stretch>
          </a:blipFill>
        </p:spPr>
      </p:sp>
      <p:sp>
        <p:nvSpPr>
          <p:cNvPr name="Freeform 9" id="9"/>
          <p:cNvSpPr/>
          <p:nvPr/>
        </p:nvSpPr>
        <p:spPr>
          <a:xfrm flipH="false" flipV="false" rot="0">
            <a:off x="0" y="1663361"/>
            <a:ext cx="7343771" cy="9017678"/>
          </a:xfrm>
          <a:custGeom>
            <a:avLst/>
            <a:gdLst/>
            <a:ahLst/>
            <a:cxnLst/>
            <a:rect r="r" b="b" t="t" l="l"/>
            <a:pathLst>
              <a:path h="9017678" w="7343771">
                <a:moveTo>
                  <a:pt x="0" y="0"/>
                </a:moveTo>
                <a:lnTo>
                  <a:pt x="7343771" y="0"/>
                </a:lnTo>
                <a:lnTo>
                  <a:pt x="7343771" y="9017678"/>
                </a:lnTo>
                <a:lnTo>
                  <a:pt x="0" y="9017678"/>
                </a:lnTo>
                <a:lnTo>
                  <a:pt x="0" y="0"/>
                </a:lnTo>
                <a:close/>
              </a:path>
            </a:pathLst>
          </a:custGeom>
          <a:blipFill>
            <a:blip r:embed="rId6"/>
            <a:stretch>
              <a:fillRect l="0" t="0" r="0" b="0"/>
            </a:stretch>
          </a:blipFill>
        </p:spPr>
      </p:sp>
      <p:sp>
        <p:nvSpPr>
          <p:cNvPr name="Freeform 10" id="10"/>
          <p:cNvSpPr/>
          <p:nvPr/>
        </p:nvSpPr>
        <p:spPr>
          <a:xfrm flipH="false" flipV="false" rot="0">
            <a:off x="15929764" y="0"/>
            <a:ext cx="2358236" cy="2774396"/>
          </a:xfrm>
          <a:custGeom>
            <a:avLst/>
            <a:gdLst/>
            <a:ahLst/>
            <a:cxnLst/>
            <a:rect r="r" b="b" t="t" l="l"/>
            <a:pathLst>
              <a:path h="2774396" w="2358236">
                <a:moveTo>
                  <a:pt x="0" y="0"/>
                </a:moveTo>
                <a:lnTo>
                  <a:pt x="2358236" y="0"/>
                </a:lnTo>
                <a:lnTo>
                  <a:pt x="2358236" y="2774396"/>
                </a:lnTo>
                <a:lnTo>
                  <a:pt x="0" y="2774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037605" y="1725126"/>
            <a:ext cx="9892159" cy="2860343"/>
          </a:xfrm>
          <a:prstGeom prst="rect">
            <a:avLst/>
          </a:prstGeom>
        </p:spPr>
        <p:txBody>
          <a:bodyPr anchor="t" rtlCol="false" tIns="0" lIns="0" bIns="0" rIns="0">
            <a:spAutoFit/>
          </a:bodyPr>
          <a:lstStyle/>
          <a:p>
            <a:pPr algn="l">
              <a:lnSpc>
                <a:spcPts val="11047"/>
              </a:lnSpc>
            </a:pPr>
            <a:r>
              <a:rPr lang="en-US" sz="10229">
                <a:solidFill>
                  <a:srgbClr val="000000"/>
                </a:solidFill>
                <a:latin typeface="Roller Coaster Serif"/>
                <a:ea typeface="Roller Coaster Serif"/>
                <a:cs typeface="Roller Coaster Serif"/>
                <a:sym typeface="Roller Coaster Serif"/>
              </a:rPr>
              <a:t>DISADVANTAGES OF BESTSELLER LISTS:</a:t>
            </a:r>
          </a:p>
        </p:txBody>
      </p:sp>
      <p:sp>
        <p:nvSpPr>
          <p:cNvPr name="TextBox 12" id="12"/>
          <p:cNvSpPr txBox="true"/>
          <p:nvPr/>
        </p:nvSpPr>
        <p:spPr>
          <a:xfrm rot="0">
            <a:off x="5584868" y="4526912"/>
            <a:ext cx="9391043" cy="3154614"/>
          </a:xfrm>
          <a:prstGeom prst="rect">
            <a:avLst/>
          </a:prstGeom>
        </p:spPr>
        <p:txBody>
          <a:bodyPr anchor="t" rtlCol="false" tIns="0" lIns="0" bIns="0" rIns="0">
            <a:spAutoFit/>
          </a:bodyPr>
          <a:lstStyle/>
          <a:p>
            <a:pPr algn="l" marL="700739" indent="-350369" lvl="1">
              <a:lnSpc>
                <a:spcPts val="3505"/>
              </a:lnSpc>
              <a:buAutoNum type="arabicPeriod" startAt="1"/>
            </a:pPr>
            <a:r>
              <a:rPr lang="en-US" sz="3245">
                <a:solidFill>
                  <a:srgbClr val="000000"/>
                </a:solidFill>
                <a:latin typeface="Kabel"/>
                <a:ea typeface="Kabel"/>
                <a:cs typeface="Kabel"/>
                <a:sym typeface="Kabel"/>
              </a:rPr>
              <a:t>Popularity Over Quality: Not all bestsellers are critically acclaimed.</a:t>
            </a:r>
          </a:p>
          <a:p>
            <a:pPr algn="l" marL="700739" indent="-350369" lvl="1">
              <a:lnSpc>
                <a:spcPts val="3505"/>
              </a:lnSpc>
              <a:buAutoNum type="arabicPeriod" startAt="1"/>
            </a:pPr>
            <a:r>
              <a:rPr lang="en-US" sz="3245">
                <a:solidFill>
                  <a:srgbClr val="000000"/>
                </a:solidFill>
                <a:latin typeface="Kabel"/>
                <a:ea typeface="Kabel"/>
                <a:cs typeface="Kabel"/>
                <a:sym typeface="Kabel"/>
              </a:rPr>
              <a:t>Short-Term Trends: Some books rise due to temporary hype.</a:t>
            </a:r>
          </a:p>
          <a:p>
            <a:pPr algn="l" marL="700739" indent="-350369" lvl="1">
              <a:lnSpc>
                <a:spcPts val="3505"/>
              </a:lnSpc>
              <a:buAutoNum type="arabicPeriod" startAt="1"/>
            </a:pPr>
            <a:r>
              <a:rPr lang="en-US" sz="3245">
                <a:solidFill>
                  <a:srgbClr val="000000"/>
                </a:solidFill>
                <a:latin typeface="Kabel"/>
                <a:ea typeface="Kabel"/>
                <a:cs typeface="Kabel"/>
                <a:sym typeface="Kabel"/>
              </a:rPr>
              <a:t>Genre Bias: Certain genres dominate, limiting diversity.</a:t>
            </a:r>
          </a:p>
          <a:p>
            <a:pPr algn="l" marL="700739" indent="-350369" lvl="1">
              <a:lnSpc>
                <a:spcPts val="3505"/>
              </a:lnSpc>
              <a:buAutoNum type="arabicPeriod" startAt="1"/>
            </a:pPr>
            <a:r>
              <a:rPr lang="en-US" sz="3245">
                <a:solidFill>
                  <a:srgbClr val="000000"/>
                </a:solidFill>
                <a:latin typeface="Kabel"/>
                <a:ea typeface="Kabel"/>
                <a:cs typeface="Kabel"/>
                <a:sym typeface="Kabel"/>
              </a:rPr>
              <a:t>Manipulation Risks: Bulk purchases can artificially boost rankings.</a:t>
            </a:r>
          </a:p>
          <a:p>
            <a:pPr algn="l">
              <a:lnSpc>
                <a:spcPts val="350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DAGwJnGV6S4</dc:identifier>
  <dcterms:modified xsi:type="dcterms:W3CDTF">2011-08-01T06:04:30Z</dcterms:modified>
  <cp:revision>1</cp:revision>
  <dc:title>Amazon Top 50 Bestselling Books – Analysis &amp; Insights</dc:title>
</cp:coreProperties>
</file>